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9" r:id="rId8"/>
    <p:sldId id="263" r:id="rId9"/>
    <p:sldId id="264" r:id="rId10"/>
    <p:sldId id="270" r:id="rId11"/>
    <p:sldId id="271" r:id="rId12"/>
    <p:sldId id="272" r:id="rId13"/>
    <p:sldId id="273" r:id="rId14"/>
    <p:sldId id="274" r:id="rId15"/>
    <p:sldId id="275" r:id="rId16"/>
    <p:sldId id="276" r:id="rId17"/>
    <p:sldId id="268" r:id="rId18"/>
  </p:sldIdLst>
  <p:sldSz cx="18288000" cy="10287000"/>
  <p:notesSz cx="6858000" cy="9144000"/>
  <p:embeddedFontLst>
    <p:embeddedFont>
      <p:font typeface="Open Sans Extra Bold" charset="0"/>
      <p:regular r:id="rId19"/>
    </p:embeddedFont>
    <p:embeddedFont>
      <p:font typeface="Poppins" charset="0"/>
      <p:regular r:id="rId20"/>
    </p:embeddedFont>
    <p:embeddedFont>
      <p:font typeface="Calibri"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yourouauthclienjt.com/oauth/oauthprovider/callback"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oauthprovider.com/authorize?response_type=code&amp;client_id=CLIENT_ID&amp;sope=SCOPES&amp;state=STATE&amp;redirect_uri=https://yourouauthclient.com/" TargetMode="External"/><Relationship Id="rId4" Type="http://schemas.openxmlformats.org/officeDocument/2006/relationships/hyperlink" Target="https://yourouauthclient.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rouauthclient.com/usergeneratedcontent/attackerpage.html"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oauthprovider.com/authorize?response_type=code&amp;client_id=CLIENT_ID&amp;scope=SCOPES&amp;state=STATE&amp;redirect_uri=https://yourouauthclient.com/usergeneratedcontent/attackerpag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rouauthclient.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attackersite.com/" TargetMode="External"/><Relationship Id="rId5" Type="http://schemas.openxmlformats.org/officeDocument/2006/relationships/hyperlink" Target="https://yourouauthclient.com/usergeneratedcontent/attackerpage.html?code=e8ou-yhh67-hbyhyh6777-jjyt7776gg" TargetMode="External"/><Relationship Id="rId4" Type="http://schemas.openxmlformats.org/officeDocument/2006/relationships/hyperlink" Target="https://yououauthclient.com/usergeneratedcontent/attackerpage.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oauthapi.com/data/feed/api/user.html?accesss_token=2hguiuj2jjj2vbvbv2kkk2bb88877m"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 Id="rId11" Type="http://schemas.openxmlformats.org/officeDocument/2006/relationships/image" Target="../media/image46.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6.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6.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hyperlink" Target="https://youroauthclient.com/" TargetMode="External"/><Relationship Id="rId2" Type="http://schemas.openxmlformats.org/officeDocument/2006/relationships/hyperlink" Target="https://youroauthclient.com/oauth/oauthprovider/callback" TargetMode="External"/><Relationship Id="rId1" Type="http://schemas.openxmlformats.org/officeDocument/2006/relationships/slideLayout" Target="../slideLayouts/slideLayout7.xml"/><Relationship Id="rId4" Type="http://schemas.openxmlformats.org/officeDocument/2006/relationships/hyperlink" Target="https://youroauthclient.com/oaut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81001" y="3298747"/>
            <a:ext cx="8380652" cy="3282950"/>
          </a:xfrm>
          <a:prstGeom prst="rect">
            <a:avLst/>
          </a:prstGeom>
        </p:spPr>
        <p:txBody>
          <a:bodyPr wrap="square" lIns="0" tIns="0" rIns="0" bIns="0" rtlCol="0" anchor="t">
            <a:spAutoFit/>
          </a:bodyPr>
          <a:lstStyle/>
          <a:p>
            <a:pPr>
              <a:lnSpc>
                <a:spcPts val="12819"/>
              </a:lnSpc>
              <a:spcBef>
                <a:spcPct val="0"/>
              </a:spcBef>
            </a:pPr>
            <a:r>
              <a:rPr lang="en-US" sz="6000" dirty="0" err="1">
                <a:solidFill>
                  <a:srgbClr val="051D40"/>
                </a:solidFill>
                <a:latin typeface="Open Sans Extra Bold"/>
                <a:ea typeface="Open Sans Extra Bold"/>
                <a:cs typeface="Open Sans Extra Bold"/>
                <a:sym typeface="Open Sans Extra Bold"/>
              </a:rPr>
              <a:t>OAuth</a:t>
            </a:r>
            <a:r>
              <a:rPr lang="en-US" sz="6000" dirty="0">
                <a:solidFill>
                  <a:srgbClr val="051D40"/>
                </a:solidFill>
                <a:latin typeface="Open Sans Extra Bold"/>
                <a:ea typeface="Open Sans Extra Bold"/>
                <a:cs typeface="Open Sans Extra Bold"/>
                <a:sym typeface="Open Sans Extra Bold"/>
              </a:rPr>
              <a:t>: </a:t>
            </a:r>
            <a:r>
              <a:rPr lang="en-US" sz="6000" dirty="0" smtClean="0">
                <a:solidFill>
                  <a:srgbClr val="051D40"/>
                </a:solidFill>
                <a:latin typeface="Open Sans Extra Bold"/>
                <a:ea typeface="Open Sans Extra Bold"/>
                <a:cs typeface="Open Sans Extra Bold"/>
                <a:sym typeface="Open Sans Extra Bold"/>
              </a:rPr>
              <a:t>Common client </a:t>
            </a:r>
            <a:r>
              <a:rPr lang="en-US" sz="6000" dirty="0">
                <a:solidFill>
                  <a:srgbClr val="051D40"/>
                </a:solidFill>
                <a:latin typeface="Open Sans Extra Bold"/>
                <a:ea typeface="Open Sans Extra Bold"/>
                <a:cs typeface="Open Sans Extra Bold"/>
                <a:sym typeface="Open Sans Extra Bold"/>
              </a:rPr>
              <a:t>vulnerabilities</a:t>
            </a:r>
            <a:endParaRPr lang="en-US" sz="6000" dirty="0">
              <a:solidFill>
                <a:srgbClr val="051D40"/>
              </a:solidFill>
              <a:latin typeface="Open Sans Extra Bold"/>
              <a:ea typeface="Open Sans Extra Bold"/>
              <a:cs typeface="Open Sans Extra Bold"/>
              <a:sym typeface="Open Sans Extra Bold"/>
            </a:endParaRP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8" name="TextBox 18"/>
          <p:cNvSpPr txBox="1"/>
          <p:nvPr/>
        </p:nvSpPr>
        <p:spPr>
          <a:xfrm>
            <a:off x="381001" y="6593246"/>
            <a:ext cx="7366063" cy="473976"/>
          </a:xfrm>
          <a:prstGeom prst="rect">
            <a:avLst/>
          </a:prstGeom>
        </p:spPr>
        <p:txBody>
          <a:bodyPr lIns="0" tIns="0" rIns="0" bIns="0" rtlCol="0" anchor="t">
            <a:spAutoFit/>
          </a:bodyPr>
          <a:lstStyle/>
          <a:p>
            <a:pPr algn="l">
              <a:lnSpc>
                <a:spcPts val="3855"/>
              </a:lnSpc>
              <a:spcBef>
                <a:spcPct val="0"/>
              </a:spcBef>
            </a:pPr>
            <a:r>
              <a:rPr lang="en-US" sz="2753" spc="-55" dirty="0" smtClean="0">
                <a:solidFill>
                  <a:srgbClr val="051D40"/>
                </a:solidFill>
                <a:latin typeface="Poppins"/>
                <a:ea typeface="Poppins"/>
                <a:cs typeface="Poppins"/>
                <a:sym typeface="Poppins"/>
              </a:rPr>
              <a:t>By: </a:t>
            </a:r>
            <a:r>
              <a:rPr lang="en-US" sz="2753" spc="-55" dirty="0" err="1" smtClean="0">
                <a:solidFill>
                  <a:srgbClr val="051D40"/>
                </a:solidFill>
                <a:latin typeface="Poppins"/>
                <a:ea typeface="Poppins"/>
                <a:cs typeface="Poppins"/>
                <a:sym typeface="Poppins"/>
              </a:rPr>
              <a:t>Abhishek</a:t>
            </a:r>
            <a:r>
              <a:rPr lang="en-US" sz="2753" spc="-55" dirty="0" smtClean="0">
                <a:solidFill>
                  <a:srgbClr val="051D40"/>
                </a:solidFill>
                <a:latin typeface="Poppins"/>
                <a:ea typeface="Poppins"/>
                <a:cs typeface="Poppins"/>
                <a:sym typeface="Poppins"/>
              </a:rPr>
              <a:t> Kumar</a:t>
            </a:r>
            <a:endParaRPr lang="en-US" sz="2753" spc="-55" dirty="0">
              <a:solidFill>
                <a:srgbClr val="051D40"/>
              </a:solidFill>
              <a:latin typeface="Poppins"/>
              <a:ea typeface="Poppins"/>
              <a:cs typeface="Poppins"/>
              <a:sym typeface="Poppins"/>
            </a:endParaRPr>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2" name="TextBox 1"/>
          <p:cNvSpPr txBox="1"/>
          <p:nvPr/>
        </p:nvSpPr>
        <p:spPr>
          <a:xfrm>
            <a:off x="304800" y="571500"/>
            <a:ext cx="17602200" cy="7140416"/>
          </a:xfrm>
          <a:prstGeom prst="rect">
            <a:avLst/>
          </a:prstGeom>
          <a:noFill/>
        </p:spPr>
        <p:txBody>
          <a:bodyPr wrap="square" rtlCol="0">
            <a:spAutoFit/>
          </a:bodyPr>
          <a:lstStyle/>
          <a:p>
            <a:r>
              <a:rPr lang="en-US" sz="2000" b="1" dirty="0" smtClean="0"/>
              <a:t>The attack </a:t>
            </a:r>
            <a:r>
              <a:rPr lang="en-US" sz="2000" b="1" dirty="0"/>
              <a:t>targets the authorization code Grant type and is based on information leakage through the HTTP referrer.  At the end of it, </a:t>
            </a:r>
            <a:r>
              <a:rPr lang="en-US" sz="2000" b="1" dirty="0">
                <a:solidFill>
                  <a:srgbClr val="0070C0"/>
                </a:solidFill>
              </a:rPr>
              <a:t>the attacker manages to hijack the resource owner’s authorization code.</a:t>
            </a:r>
          </a:p>
          <a:p>
            <a:r>
              <a:rPr lang="en-US" sz="2000" b="1" dirty="0"/>
              <a:t>To understand this attack, it’s necessary to know what a referrer is and when it’s used. </a:t>
            </a:r>
            <a:r>
              <a:rPr lang="en-US" sz="2000" b="1" dirty="0">
                <a:solidFill>
                  <a:schemeClr val="accent2"/>
                </a:solidFill>
              </a:rPr>
              <a:t>The HTTP referrer is an HTTP header field that browsers (and HTTP clients in general ) attach when surfing from one page to another</a:t>
            </a:r>
            <a:r>
              <a:rPr lang="en-US" sz="2000" b="1" dirty="0"/>
              <a:t>. In this way, the new web page can see where the request came from, such as incoming link from a remote site.</a:t>
            </a:r>
          </a:p>
          <a:p>
            <a:endParaRPr lang="en-US" sz="2000" b="1" dirty="0"/>
          </a:p>
          <a:p>
            <a:r>
              <a:rPr lang="en-US" sz="2000" b="1" dirty="0"/>
              <a:t>Let’s assume you just registered an </a:t>
            </a:r>
            <a:r>
              <a:rPr lang="en-US" sz="2000" b="1" dirty="0" err="1"/>
              <a:t>Oauth</a:t>
            </a:r>
            <a:r>
              <a:rPr lang="en-US" sz="2000" b="1" dirty="0"/>
              <a:t> client to one </a:t>
            </a:r>
            <a:r>
              <a:rPr lang="en-US" sz="2000" b="1" dirty="0" err="1"/>
              <a:t>Oauth</a:t>
            </a:r>
            <a:r>
              <a:rPr lang="en-US" sz="2000" b="1" dirty="0"/>
              <a:t> provider that has an authorization server that uses the allowing subdirectory validation strategy for </a:t>
            </a:r>
            <a:r>
              <a:rPr lang="en-US" sz="2000" b="1" dirty="0" err="1">
                <a:solidFill>
                  <a:srgbClr val="FFC000"/>
                </a:solidFill>
              </a:rPr>
              <a:t>redirect_uri</a:t>
            </a:r>
            <a:r>
              <a:rPr lang="en-US" sz="2000" b="1" dirty="0"/>
              <a:t>.</a:t>
            </a:r>
          </a:p>
          <a:p>
            <a:r>
              <a:rPr lang="en-US" sz="2000" b="1" dirty="0"/>
              <a:t>Your </a:t>
            </a:r>
            <a:r>
              <a:rPr lang="en-US" sz="2000" b="1" dirty="0" err="1"/>
              <a:t>Oauth</a:t>
            </a:r>
            <a:r>
              <a:rPr lang="en-US" sz="2000" b="1" dirty="0"/>
              <a:t> callback endpoint is</a:t>
            </a:r>
          </a:p>
          <a:p>
            <a:r>
              <a:rPr lang="en-US" sz="2000" b="1" dirty="0">
                <a:hlinkClick r:id="rId3"/>
              </a:rPr>
              <a:t>https://yourouauthclienjt.com/oauth/oauthprovider/callback</a:t>
            </a:r>
            <a:endParaRPr lang="en-US" sz="2000" b="1" dirty="0"/>
          </a:p>
          <a:p>
            <a:endParaRPr lang="en-US" sz="2000" b="1" dirty="0"/>
          </a:p>
          <a:p>
            <a:r>
              <a:rPr lang="en-US" sz="2000" b="1" dirty="0"/>
              <a:t>But you registered as </a:t>
            </a:r>
          </a:p>
          <a:p>
            <a:r>
              <a:rPr lang="en-US" sz="2000" b="1" dirty="0">
                <a:hlinkClick r:id="rId4"/>
              </a:rPr>
              <a:t>https://yourouauthclient.com/</a:t>
            </a:r>
            <a:endParaRPr lang="en-US" sz="2000" b="1" dirty="0"/>
          </a:p>
          <a:p>
            <a:endParaRPr lang="en-US" sz="2000" b="1" dirty="0"/>
          </a:p>
          <a:p>
            <a:r>
              <a:rPr lang="en-US" sz="2000" b="1" dirty="0"/>
              <a:t>An excerpt of the request originated by your </a:t>
            </a:r>
            <a:r>
              <a:rPr lang="en-US" sz="2000" b="1" dirty="0" err="1"/>
              <a:t>Oauth</a:t>
            </a:r>
            <a:r>
              <a:rPr lang="en-US" sz="2000" b="1" dirty="0"/>
              <a:t> client while performing the </a:t>
            </a:r>
            <a:r>
              <a:rPr lang="en-US" sz="2000" b="1" dirty="0" err="1"/>
              <a:t>Oauth</a:t>
            </a:r>
            <a:r>
              <a:rPr lang="en-US" sz="2000" b="1" dirty="0"/>
              <a:t> integration might look like</a:t>
            </a:r>
          </a:p>
          <a:p>
            <a:endParaRPr lang="en-US" sz="2000" b="1" dirty="0"/>
          </a:p>
          <a:p>
            <a:r>
              <a:rPr lang="en-US" sz="2000" b="1" dirty="0">
                <a:hlinkClick r:id="rId5"/>
              </a:rPr>
              <a:t>https://oauthprovider.com/authorize?response_type=code&amp;client_id=CLIENT_ID&amp;sope=SCOPES&amp;state=STATE&amp;redirect_uri=https://yourouauthclient.com/</a:t>
            </a:r>
            <a:endParaRPr lang="en-US" sz="2000" b="1" dirty="0"/>
          </a:p>
          <a:p>
            <a:endParaRPr lang="en-US" sz="2000" b="1" dirty="0"/>
          </a:p>
          <a:p>
            <a:endParaRPr lang="en-US" sz="2000" b="1" dirty="0"/>
          </a:p>
          <a:p>
            <a:r>
              <a:rPr lang="en-US" sz="2000" b="1" dirty="0">
                <a:solidFill>
                  <a:srgbClr val="0070C0"/>
                </a:solidFill>
              </a:rPr>
              <a:t>This particular </a:t>
            </a:r>
            <a:r>
              <a:rPr lang="en-US" sz="2000" b="1" dirty="0" err="1">
                <a:solidFill>
                  <a:srgbClr val="0070C0"/>
                </a:solidFill>
              </a:rPr>
              <a:t>Oauth</a:t>
            </a:r>
            <a:r>
              <a:rPr lang="en-US" sz="2000" b="1" dirty="0">
                <a:solidFill>
                  <a:srgbClr val="0070C0"/>
                </a:solidFill>
              </a:rPr>
              <a:t> provider adopts the allowing subdirectory validation strategy for </a:t>
            </a:r>
            <a:r>
              <a:rPr lang="en-US" sz="2000" b="1" dirty="0" err="1">
                <a:solidFill>
                  <a:srgbClr val="0070C0"/>
                </a:solidFill>
              </a:rPr>
              <a:t>redirect_uri</a:t>
            </a:r>
            <a:r>
              <a:rPr lang="en-US" sz="2000" b="1" dirty="0">
                <a:solidFill>
                  <a:srgbClr val="0070C0"/>
                </a:solidFill>
              </a:rPr>
              <a:t>, and therefore validates only the start of the URI and considers the request as valid if everything else is appended after the registered </a:t>
            </a:r>
            <a:r>
              <a:rPr lang="en-US" sz="2000" b="1" dirty="0" err="1">
                <a:solidFill>
                  <a:srgbClr val="0070C0"/>
                </a:solidFill>
              </a:rPr>
              <a:t>redirect_uri</a:t>
            </a:r>
            <a:r>
              <a:rPr lang="en-US" sz="2000" b="1" dirty="0">
                <a:solidFill>
                  <a:srgbClr val="0070C0"/>
                </a:solidFill>
              </a:rPr>
              <a:t>. Hence the registered </a:t>
            </a:r>
            <a:r>
              <a:rPr lang="en-US" sz="2000" b="1" dirty="0" err="1">
                <a:solidFill>
                  <a:srgbClr val="0070C0"/>
                </a:solidFill>
              </a:rPr>
              <a:t>redirect_uri</a:t>
            </a:r>
            <a:r>
              <a:rPr lang="en-US" sz="2000" b="1" dirty="0">
                <a:solidFill>
                  <a:srgbClr val="0070C0"/>
                </a:solidFill>
              </a:rPr>
              <a:t> is perfectly valid under a functional point of view, and things are good so far.</a:t>
            </a:r>
          </a:p>
          <a:p>
            <a:endParaRPr lang="en-US" dirty="0"/>
          </a:p>
        </p:txBody>
      </p:sp>
    </p:spTree>
    <p:extLst>
      <p:ext uri="{BB962C8B-B14F-4D97-AF65-F5344CB8AC3E}">
        <p14:creationId xmlns:p14="http://schemas.microsoft.com/office/powerpoint/2010/main" val="114233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2" name="TextBox 1"/>
          <p:cNvSpPr txBox="1"/>
          <p:nvPr/>
        </p:nvSpPr>
        <p:spPr>
          <a:xfrm>
            <a:off x="304800" y="571500"/>
            <a:ext cx="17602200" cy="4062651"/>
          </a:xfrm>
          <a:prstGeom prst="rect">
            <a:avLst/>
          </a:prstGeom>
          <a:noFill/>
        </p:spPr>
        <p:txBody>
          <a:bodyPr wrap="square" rtlCol="0">
            <a:spAutoFit/>
          </a:bodyPr>
          <a:lstStyle/>
          <a:p>
            <a:r>
              <a:rPr lang="en-US" sz="2000" b="1" dirty="0"/>
              <a:t>The attacker also needs to be able to create a page on the target site underneath the registered redirect URI, for example:</a:t>
            </a:r>
          </a:p>
          <a:p>
            <a:r>
              <a:rPr lang="en-US" sz="2000" dirty="0">
                <a:hlinkClick r:id="rId3"/>
              </a:rPr>
              <a:t>https://yourouauthclient.com/usergeneratedcontent/attackerpage.html</a:t>
            </a:r>
            <a:endParaRPr lang="en-US" sz="2000" dirty="0"/>
          </a:p>
          <a:p>
            <a:endParaRPr lang="en-US" sz="2000" dirty="0"/>
          </a:p>
          <a:p>
            <a:r>
              <a:rPr lang="en-US" sz="2000" b="1" dirty="0"/>
              <a:t>From here , its enough for the attacker to craft a special URI of this form:</a:t>
            </a:r>
          </a:p>
          <a:p>
            <a:r>
              <a:rPr lang="en-US" sz="2000" b="1" dirty="0">
                <a:hlinkClick r:id="rId4"/>
              </a:rPr>
              <a:t>https://oauthprovider.com/authorize?response_type=code&amp;client_id=CLIENT_ID&amp;scope=SCOPES&amp;state=STATE&amp;redirect_uri=https://</a:t>
            </a:r>
            <a:r>
              <a:rPr lang="en-US" sz="2000" b="1" dirty="0" smtClean="0">
                <a:hlinkClick r:id="rId4"/>
              </a:rPr>
              <a:t>yourouauthclient.com/usergeneratedcontent/attackerpage.html</a:t>
            </a:r>
            <a:endParaRPr lang="en-US" sz="2000" b="1" dirty="0" smtClean="0"/>
          </a:p>
          <a:p>
            <a:endParaRPr lang="en-US" sz="2000" b="1" dirty="0"/>
          </a:p>
          <a:p>
            <a:r>
              <a:rPr lang="en-US" sz="2000" b="1" dirty="0">
                <a:solidFill>
                  <a:srgbClr val="0070C0"/>
                </a:solidFill>
              </a:rPr>
              <a:t>And make the victim click on it, through any number of phishing techniques.</a:t>
            </a:r>
          </a:p>
          <a:p>
            <a:r>
              <a:rPr lang="en-US" sz="2000" b="1" dirty="0"/>
              <a:t>Note that the crafted URI contains a </a:t>
            </a:r>
            <a:r>
              <a:rPr lang="en-US" sz="2000" b="1" dirty="0" err="1"/>
              <a:t>redirect_uri</a:t>
            </a:r>
            <a:r>
              <a:rPr lang="en-US" sz="2000" b="1" dirty="0"/>
              <a:t> pointing to the attacker’s page, which is a subdirectory of the valid registered redirect URI of the client. The attacker was then able to change the flow as shown in below diagram:</a:t>
            </a:r>
          </a:p>
          <a:p>
            <a:endParaRPr lang="en-US" sz="2000" b="1" dirty="0" smtClean="0"/>
          </a:p>
          <a:p>
            <a:endParaRPr lang="en-US" sz="2000" b="1" dirty="0"/>
          </a:p>
          <a:p>
            <a:endParaRPr lang="en-US" dirty="0"/>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848100"/>
            <a:ext cx="14478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08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2" name="TextBox 1"/>
          <p:cNvSpPr txBox="1"/>
          <p:nvPr/>
        </p:nvSpPr>
        <p:spPr>
          <a:xfrm>
            <a:off x="304800" y="571500"/>
            <a:ext cx="17602200" cy="7448193"/>
          </a:xfrm>
          <a:prstGeom prst="rect">
            <a:avLst/>
          </a:prstGeom>
          <a:noFill/>
        </p:spPr>
        <p:txBody>
          <a:bodyPr wrap="square" rtlCol="0">
            <a:spAutoFit/>
          </a:bodyPr>
          <a:lstStyle/>
          <a:p>
            <a:r>
              <a:rPr lang="en-US" sz="2000" b="1" dirty="0"/>
              <a:t>Since you registered </a:t>
            </a:r>
            <a:r>
              <a:rPr lang="en-US" sz="2000" b="1" dirty="0">
                <a:hlinkClick r:id="rId3"/>
              </a:rPr>
              <a:t>https://yourouauthclient.com</a:t>
            </a:r>
            <a:r>
              <a:rPr lang="en-US" sz="2000" b="1" dirty="0"/>
              <a:t> as </a:t>
            </a:r>
            <a:r>
              <a:rPr lang="en-US" sz="2000" b="1" dirty="0" err="1"/>
              <a:t>redirect_uri</a:t>
            </a:r>
            <a:r>
              <a:rPr lang="en-US" sz="2000" b="1" dirty="0"/>
              <a:t> and the </a:t>
            </a:r>
            <a:r>
              <a:rPr lang="en-US" sz="2000" b="1" dirty="0" err="1"/>
              <a:t>Oauth</a:t>
            </a:r>
            <a:r>
              <a:rPr lang="en-US" sz="2000" b="1" dirty="0"/>
              <a:t> provider adopts an allowing subdirectory validation strategy, </a:t>
            </a:r>
            <a:r>
              <a:rPr lang="en-US" sz="2000" b="1" dirty="0">
                <a:hlinkClick r:id="rId4"/>
              </a:rPr>
              <a:t>https://yououauthclient.com/usergeneratedcontent/attackerpage.html</a:t>
            </a:r>
            <a:r>
              <a:rPr lang="en-US" sz="2000" b="1" dirty="0"/>
              <a:t> is a perfectly valid </a:t>
            </a:r>
            <a:r>
              <a:rPr lang="en-US" sz="2000" b="1" dirty="0" err="1"/>
              <a:t>redirect_uri</a:t>
            </a:r>
            <a:r>
              <a:rPr lang="en-US" sz="2000" b="1" dirty="0"/>
              <a:t> for your client.</a:t>
            </a:r>
          </a:p>
          <a:p>
            <a:r>
              <a:rPr lang="en-US" sz="2000" b="1" dirty="0"/>
              <a:t>Lets have a look on previous things we have learned:</a:t>
            </a:r>
          </a:p>
          <a:p>
            <a:endParaRPr lang="en-US" sz="2000" b="1" dirty="0"/>
          </a:p>
          <a:p>
            <a:pPr marL="171450" indent="-171450">
              <a:buFont typeface="Arial" pitchFamily="34" charset="0"/>
              <a:buChar char="•"/>
            </a:pPr>
            <a:r>
              <a:rPr lang="en-US" sz="2000" b="1" dirty="0"/>
              <a:t>Often, resource owners need to authorize an </a:t>
            </a:r>
            <a:r>
              <a:rPr lang="en-US" sz="2000" b="1" dirty="0" err="1"/>
              <a:t>Oauth</a:t>
            </a:r>
            <a:r>
              <a:rPr lang="en-US" sz="2000" b="1" dirty="0"/>
              <a:t> client only once. This means that all the subsequent calls will skip the manual consent screen as long as the server believes the request s is from the same client and for the same access rights.</a:t>
            </a:r>
          </a:p>
          <a:p>
            <a:pPr marL="171450" indent="-171450">
              <a:buFont typeface="Arial" pitchFamily="34" charset="0"/>
              <a:buChar char="•"/>
            </a:pPr>
            <a:r>
              <a:rPr lang="en-US" sz="2000" b="1" dirty="0"/>
              <a:t>People tend to trust companies that have proven records on security, so there is a good chance that this doesn’t switch the “anti-phishing alarm” on for the user.</a:t>
            </a:r>
          </a:p>
          <a:p>
            <a:pPr marL="171450" indent="-171450">
              <a:buFont typeface="Arial" pitchFamily="34" charset="0"/>
              <a:buChar char="•"/>
            </a:pPr>
            <a:endParaRPr lang="en-US" sz="2000" b="1" dirty="0"/>
          </a:p>
          <a:p>
            <a:r>
              <a:rPr lang="en-US" sz="2000" b="1" dirty="0"/>
              <a:t>That said, now that this is enough to “convince” the victim to click the crafted link and go through the authorization endpoint, the victim then will end up with something like</a:t>
            </a:r>
          </a:p>
          <a:p>
            <a:r>
              <a:rPr lang="en-US" sz="2000" b="1" dirty="0">
                <a:hlinkClick r:id="rId5"/>
              </a:rPr>
              <a:t>https://yourouauthclient.com/usergeneratedcontent/attackerpage.html?code=e8ou-yhh67-hbyhyh6777-jjyt7776gg</a:t>
            </a:r>
            <a:endParaRPr lang="en-US" sz="2000" b="1" dirty="0"/>
          </a:p>
          <a:p>
            <a:endParaRPr lang="en-US" sz="2000" b="1" dirty="0"/>
          </a:p>
          <a:p>
            <a:r>
              <a:rPr lang="en-US" sz="2000" b="1" dirty="0"/>
              <a:t>Note the code request parameter ends up being attached in the URI of the malicious post. you might be thinking that the attacker would need to have access to server-side processing in order to extract the code from that URI, functionality generally not available to user-generated content pages. Or perhaps the attacker would require the ability to inject arbitrary JavaScript into the page, which is often filtered out from user-generated content. However, let’s have a closer look at the code of </a:t>
            </a:r>
            <a:r>
              <a:rPr lang="en-US" sz="2000" b="1" dirty="0">
                <a:solidFill>
                  <a:schemeClr val="accent3"/>
                </a:solidFill>
              </a:rPr>
              <a:t>attackerpage.html:</a:t>
            </a:r>
          </a:p>
          <a:p>
            <a:endParaRPr lang="en-US" sz="2000" b="1" dirty="0"/>
          </a:p>
          <a:p>
            <a:r>
              <a:rPr lang="en-US" sz="2000" b="1" dirty="0"/>
              <a:t>&lt;html&gt;</a:t>
            </a:r>
          </a:p>
          <a:p>
            <a:r>
              <a:rPr lang="en-US" sz="2000" b="1" dirty="0"/>
              <a:t>&lt;h1&gt; Authorization in progress &lt;/h1&gt;</a:t>
            </a:r>
          </a:p>
          <a:p>
            <a:r>
              <a:rPr lang="en-US" sz="2000" b="1" dirty="0"/>
              <a:t>&lt;</a:t>
            </a:r>
            <a:r>
              <a:rPr lang="en-US" sz="2000" b="1" dirty="0" err="1"/>
              <a:t>img</a:t>
            </a:r>
            <a:r>
              <a:rPr lang="en-US" sz="2000" b="1" dirty="0"/>
              <a:t> </a:t>
            </a:r>
            <a:r>
              <a:rPr lang="en-US" sz="2000" b="1" dirty="0" err="1"/>
              <a:t>src</a:t>
            </a:r>
            <a:r>
              <a:rPr lang="en-US" sz="2000" b="1" dirty="0"/>
              <a:t>=</a:t>
            </a:r>
            <a:r>
              <a:rPr lang="en-US" sz="2000" b="1" dirty="0">
                <a:hlinkClick r:id="rId6"/>
              </a:rPr>
              <a:t>https://attackersite.com/</a:t>
            </a:r>
            <a:r>
              <a:rPr lang="en-US" sz="2000" b="1" dirty="0"/>
              <a:t>&gt;</a:t>
            </a:r>
          </a:p>
          <a:p>
            <a:r>
              <a:rPr lang="en-US" sz="2000" b="1" dirty="0"/>
              <a:t>&lt;/html&gt;</a:t>
            </a:r>
          </a:p>
          <a:p>
            <a:endParaRPr lang="en-US" sz="2000" b="1" dirty="0" smtClean="0"/>
          </a:p>
          <a:p>
            <a:endParaRPr lang="en-US" sz="2000" b="1" dirty="0"/>
          </a:p>
          <a:p>
            <a:endParaRPr lang="en-US" dirty="0"/>
          </a:p>
        </p:txBody>
      </p:sp>
    </p:spTree>
    <p:extLst>
      <p:ext uri="{BB962C8B-B14F-4D97-AF65-F5344CB8AC3E}">
        <p14:creationId xmlns:p14="http://schemas.microsoft.com/office/powerpoint/2010/main" val="369446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2" name="TextBox 1"/>
          <p:cNvSpPr txBox="1"/>
          <p:nvPr/>
        </p:nvSpPr>
        <p:spPr>
          <a:xfrm>
            <a:off x="304800" y="571500"/>
            <a:ext cx="17602200" cy="2831544"/>
          </a:xfrm>
          <a:prstGeom prst="rect">
            <a:avLst/>
          </a:prstGeom>
          <a:noFill/>
        </p:spPr>
        <p:txBody>
          <a:bodyPr wrap="square" rtlCol="0">
            <a:spAutoFit/>
          </a:bodyPr>
          <a:lstStyle/>
          <a:p>
            <a:r>
              <a:rPr lang="en-US" sz="2000" b="1" dirty="0"/>
              <a:t>This simple page could look completely normal to a resource owner. In fact, since it doesn’t even have any JavaScript or other functional code, it could even be embedded into another page. But in the background, the victim’s browser will load the embedded</a:t>
            </a:r>
            <a:r>
              <a:rPr lang="en-US" sz="2000" b="1" i="1" dirty="0"/>
              <a:t> </a:t>
            </a:r>
            <a:r>
              <a:rPr lang="en-US" sz="2000" b="1" i="1" dirty="0" err="1">
                <a:solidFill>
                  <a:schemeClr val="accent4"/>
                </a:solidFill>
              </a:rPr>
              <a:t>img</a:t>
            </a:r>
            <a:r>
              <a:rPr lang="en-US" sz="2000" b="1" i="1" dirty="0">
                <a:solidFill>
                  <a:schemeClr val="accent4"/>
                </a:solidFill>
              </a:rPr>
              <a:t> </a:t>
            </a:r>
            <a:r>
              <a:rPr lang="en-US" sz="2000" b="1" dirty="0"/>
              <a:t>tag for a resource at the attacker’s server. In that call, the HTTP </a:t>
            </a:r>
            <a:r>
              <a:rPr lang="en-US" sz="2000" b="1" i="1" dirty="0" err="1">
                <a:solidFill>
                  <a:schemeClr val="accent4"/>
                </a:solidFill>
              </a:rPr>
              <a:t>Referer</a:t>
            </a:r>
            <a:r>
              <a:rPr lang="en-US" sz="2000" b="1" dirty="0">
                <a:solidFill>
                  <a:schemeClr val="accent4"/>
                </a:solidFill>
              </a:rPr>
              <a:t> </a:t>
            </a:r>
            <a:r>
              <a:rPr lang="en-US" sz="2000" b="1" dirty="0"/>
              <a:t>header will leak the authorization code.</a:t>
            </a:r>
          </a:p>
          <a:p>
            <a:endParaRPr lang="en-US" sz="2000" b="1" dirty="0"/>
          </a:p>
          <a:p>
            <a:r>
              <a:rPr lang="en-US" sz="2000" b="1" dirty="0"/>
              <a:t>Extracting the authorization code from the </a:t>
            </a:r>
            <a:r>
              <a:rPr lang="en-US" sz="2000" b="1" i="1" dirty="0" err="1">
                <a:solidFill>
                  <a:schemeClr val="accent4"/>
                </a:solidFill>
              </a:rPr>
              <a:t>Referer</a:t>
            </a:r>
            <a:r>
              <a:rPr lang="en-US" sz="2000" b="1" dirty="0"/>
              <a:t> is simple for the attacker because it’s delivered to him with the HTTP request for the embedded </a:t>
            </a:r>
            <a:r>
              <a:rPr lang="en-US" sz="2000" b="1" i="1" dirty="0" err="1">
                <a:solidFill>
                  <a:schemeClr val="accent4"/>
                </a:solidFill>
              </a:rPr>
              <a:t>img</a:t>
            </a:r>
            <a:r>
              <a:rPr lang="en-US" sz="2000" b="1" dirty="0"/>
              <a:t> tag in the attacker’s page.</a:t>
            </a:r>
          </a:p>
          <a:p>
            <a:endParaRPr lang="en-US" sz="2000" b="1" dirty="0"/>
          </a:p>
          <a:p>
            <a:endParaRPr lang="en-US" sz="2000" b="1" dirty="0"/>
          </a:p>
          <a:p>
            <a:endParaRPr lang="en-US" dirty="0"/>
          </a:p>
        </p:txBody>
      </p:sp>
      <p:sp>
        <p:nvSpPr>
          <p:cNvPr id="6" name="TextBox 5"/>
          <p:cNvSpPr txBox="1"/>
          <p:nvPr/>
        </p:nvSpPr>
        <p:spPr>
          <a:xfrm>
            <a:off x="14478000" y="4583816"/>
            <a:ext cx="2543176" cy="2062103"/>
          </a:xfrm>
          <a:prstGeom prst="rect">
            <a:avLst/>
          </a:prstGeom>
          <a:noFill/>
        </p:spPr>
        <p:txBody>
          <a:bodyPr wrap="square" rtlCol="0">
            <a:spAutoFit/>
          </a:bodyPr>
          <a:lstStyle/>
          <a:p>
            <a:r>
              <a:rPr lang="en-US" sz="3200" b="1" dirty="0" smtClean="0"/>
              <a:t>Hijacking of the authorization code</a:t>
            </a:r>
            <a:endParaRPr lang="en-US" sz="3200"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2781301"/>
            <a:ext cx="130302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380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5800" y="3284518"/>
            <a:ext cx="6033363" cy="2539157"/>
          </a:xfrm>
          <a:prstGeom prst="rect">
            <a:avLst/>
          </a:prstGeom>
        </p:spPr>
        <p:txBody>
          <a:bodyPr lIns="0" tIns="0" rIns="0" bIns="0" rtlCol="0" anchor="t">
            <a:spAutoFit/>
          </a:bodyPr>
          <a:lstStyle/>
          <a:p>
            <a:pPr>
              <a:lnSpc>
                <a:spcPts val="6553"/>
              </a:lnSpc>
              <a:spcBef>
                <a:spcPct val="0"/>
              </a:spcBef>
            </a:pPr>
            <a:r>
              <a:rPr lang="en-US" sz="4800" b="1" dirty="0">
                <a:solidFill>
                  <a:schemeClr val="bg1"/>
                </a:solidFill>
              </a:rPr>
              <a:t>Theft of authorization codes </a:t>
            </a:r>
            <a:endParaRPr lang="en-US" sz="4800" dirty="0">
              <a:solidFill>
                <a:schemeClr val="bg1"/>
              </a:solidFill>
            </a:endParaRPr>
          </a:p>
          <a:p>
            <a:pPr marL="0" lvl="0" indent="0" algn="l">
              <a:lnSpc>
                <a:spcPts val="6553"/>
              </a:lnSpc>
              <a:spcBef>
                <a:spcPct val="0"/>
              </a:spcBef>
            </a:pPr>
            <a:endParaRPr lang="en-US" sz="4680" dirty="0">
              <a:solidFill>
                <a:srgbClr val="FDFDFD"/>
              </a:solidFill>
              <a:latin typeface="Open Sans Extra Bold"/>
              <a:ea typeface="Open Sans Extra Bold"/>
              <a:cs typeface="Open Sans Extra Bold"/>
              <a:sym typeface="Open Sans Extra Bold"/>
            </a:endParaRP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03</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smtClean="0">
                <a:solidFill>
                  <a:srgbClr val="FDFDFD"/>
                </a:solidFill>
                <a:latin typeface="Open Sans Extra Bold"/>
                <a:ea typeface="Open Sans Extra Bold"/>
                <a:cs typeface="Open Sans Extra Bold"/>
                <a:sym typeface="Open Sans Extra Bold"/>
              </a:rPr>
              <a:t>4</a:t>
            </a:r>
            <a:endParaRPr lang="en-US" sz="4784" dirty="0">
              <a:solidFill>
                <a:srgbClr val="FDFDFD"/>
              </a:solidFill>
              <a:latin typeface="Open Sans Extra Bold"/>
              <a:ea typeface="Open Sans Extra Bold"/>
              <a:cs typeface="Open Sans Extra Bold"/>
              <a:sym typeface="Open Sans Extra Bold"/>
            </a:endParaRP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9" name="TextBox 8"/>
          <p:cNvSpPr txBox="1"/>
          <p:nvPr/>
        </p:nvSpPr>
        <p:spPr>
          <a:xfrm>
            <a:off x="8991600" y="329863"/>
            <a:ext cx="8610600" cy="6278642"/>
          </a:xfrm>
          <a:prstGeom prst="rect">
            <a:avLst/>
          </a:prstGeom>
          <a:noFill/>
        </p:spPr>
        <p:txBody>
          <a:bodyPr wrap="square" rtlCol="0">
            <a:spAutoFit/>
          </a:bodyPr>
          <a:lstStyle/>
          <a:p>
            <a:r>
              <a:rPr lang="en-US" sz="2400" b="1" dirty="0">
                <a:solidFill>
                  <a:srgbClr val="0070C0"/>
                </a:solidFill>
              </a:rPr>
              <a:t>If the attacker hijacked the authorization code, can they “steal” anything, such as the resource owner’s personal information as email, contact information, and so on? </a:t>
            </a:r>
            <a:endParaRPr lang="en-US" sz="2400" b="1" dirty="0" smtClean="0">
              <a:solidFill>
                <a:srgbClr val="0070C0"/>
              </a:solidFill>
            </a:endParaRPr>
          </a:p>
          <a:p>
            <a:endParaRPr lang="en-US" sz="2400" b="1" dirty="0">
              <a:solidFill>
                <a:srgbClr val="0070C0"/>
              </a:solidFill>
            </a:endParaRPr>
          </a:p>
          <a:p>
            <a:r>
              <a:rPr lang="en-US" sz="2400" b="1" dirty="0" smtClean="0">
                <a:solidFill>
                  <a:srgbClr val="0070C0"/>
                </a:solidFill>
              </a:rPr>
              <a:t>Not </a:t>
            </a:r>
            <a:r>
              <a:rPr lang="en-US" sz="2400" b="1" dirty="0">
                <a:solidFill>
                  <a:srgbClr val="0070C0"/>
                </a:solidFill>
              </a:rPr>
              <a:t>quite yet. Remember that the authorization code is still an intermediate step between the </a:t>
            </a:r>
            <a:r>
              <a:rPr lang="en-US" sz="2400" b="1" dirty="0" err="1">
                <a:solidFill>
                  <a:srgbClr val="0070C0"/>
                </a:solidFill>
              </a:rPr>
              <a:t>Oauth</a:t>
            </a:r>
            <a:r>
              <a:rPr lang="en-US" sz="2400" b="1" dirty="0">
                <a:solidFill>
                  <a:srgbClr val="0070C0"/>
                </a:solidFill>
              </a:rPr>
              <a:t> client and the access token, which is the final goal of the attacker. To trade the authorization code for an access token, the </a:t>
            </a:r>
            <a:r>
              <a:rPr lang="en-US" sz="2400" b="1" dirty="0" err="1">
                <a:solidFill>
                  <a:srgbClr val="0070C0"/>
                </a:solidFill>
              </a:rPr>
              <a:t>client_secret</a:t>
            </a:r>
            <a:r>
              <a:rPr lang="en-US" sz="2400" b="1" dirty="0">
                <a:solidFill>
                  <a:srgbClr val="0070C0"/>
                </a:solidFill>
              </a:rPr>
              <a:t> is needed and this is something that must be closely protected. But if the client is a </a:t>
            </a:r>
            <a:r>
              <a:rPr lang="en-US" sz="2400" b="1" i="1" dirty="0">
                <a:solidFill>
                  <a:srgbClr val="0070C0"/>
                </a:solidFill>
              </a:rPr>
              <a:t>public client</a:t>
            </a:r>
            <a:r>
              <a:rPr lang="en-US" sz="2400" b="1" dirty="0">
                <a:solidFill>
                  <a:srgbClr val="0070C0"/>
                </a:solidFill>
              </a:rPr>
              <a:t>, it will have no client secret and therefore the authorization code can be used by anyone.</a:t>
            </a:r>
          </a:p>
          <a:p>
            <a:endParaRPr lang="en-US" sz="2400" b="1" dirty="0">
              <a:solidFill>
                <a:srgbClr val="0070C0"/>
              </a:solidFill>
            </a:endParaRPr>
          </a:p>
          <a:p>
            <a:r>
              <a:rPr lang="en-US" sz="2400" b="1" dirty="0">
                <a:solidFill>
                  <a:srgbClr val="0070C0"/>
                </a:solidFill>
              </a:rPr>
              <a:t>With a </a:t>
            </a:r>
            <a:r>
              <a:rPr lang="en-US" sz="2400" b="1" i="1" dirty="0">
                <a:solidFill>
                  <a:srgbClr val="0070C0"/>
                </a:solidFill>
              </a:rPr>
              <a:t>confidential client</a:t>
            </a:r>
            <a:r>
              <a:rPr lang="en-US" sz="2400" b="1" dirty="0">
                <a:solidFill>
                  <a:srgbClr val="0070C0"/>
                </a:solidFill>
              </a:rPr>
              <a:t>, an attacker can either try to maliciously obtain the client secret or attempt to trick the </a:t>
            </a:r>
            <a:r>
              <a:rPr lang="en-US" sz="2400" b="1" dirty="0" err="1">
                <a:solidFill>
                  <a:srgbClr val="0070C0"/>
                </a:solidFill>
              </a:rPr>
              <a:t>Oauth</a:t>
            </a:r>
            <a:r>
              <a:rPr lang="en-US" sz="2400" b="1" dirty="0">
                <a:solidFill>
                  <a:srgbClr val="0070C0"/>
                </a:solidFill>
              </a:rPr>
              <a:t> client into performing a sort of CSRF similar to the one we have seen in previous section.</a:t>
            </a:r>
          </a:p>
          <a:p>
            <a:endParaRPr lang="en-US" dirty="0"/>
          </a:p>
        </p:txBody>
      </p:sp>
    </p:spTree>
    <p:extLst>
      <p:ext uri="{BB962C8B-B14F-4D97-AF65-F5344CB8AC3E}">
        <p14:creationId xmlns:p14="http://schemas.microsoft.com/office/powerpoint/2010/main" val="102387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2" name="TextBox 1"/>
          <p:cNvSpPr txBox="1"/>
          <p:nvPr/>
        </p:nvSpPr>
        <p:spPr>
          <a:xfrm>
            <a:off x="304800" y="571500"/>
            <a:ext cx="17602200" cy="984885"/>
          </a:xfrm>
          <a:prstGeom prst="rect">
            <a:avLst/>
          </a:prstGeom>
          <a:noFill/>
        </p:spPr>
        <p:txBody>
          <a:bodyPr wrap="square" rtlCol="0">
            <a:spAutoFit/>
          </a:bodyPr>
          <a:lstStyle/>
          <a:p>
            <a:endParaRPr lang="en-US" sz="2000" b="1" dirty="0"/>
          </a:p>
          <a:p>
            <a:endParaRPr lang="en-US" sz="2000" b="1" dirty="0"/>
          </a:p>
          <a:p>
            <a:endParaRPr lang="en-US" dirty="0"/>
          </a:p>
        </p:txBody>
      </p:sp>
      <p:sp>
        <p:nvSpPr>
          <p:cNvPr id="3" name="TextBox 2"/>
          <p:cNvSpPr txBox="1"/>
          <p:nvPr/>
        </p:nvSpPr>
        <p:spPr>
          <a:xfrm>
            <a:off x="533400" y="342900"/>
            <a:ext cx="7391400" cy="923330"/>
          </a:xfrm>
          <a:prstGeom prst="rect">
            <a:avLst/>
          </a:prstGeom>
          <a:noFill/>
        </p:spPr>
        <p:txBody>
          <a:bodyPr wrap="square" rtlCol="0">
            <a:spAutoFit/>
          </a:bodyPr>
          <a:lstStyle/>
          <a:p>
            <a:pPr lvl="0"/>
            <a:r>
              <a:rPr lang="en-US" sz="3600" b="1" u="sng" dirty="0"/>
              <a:t>Theft of tokens </a:t>
            </a:r>
          </a:p>
          <a:p>
            <a:endParaRPr lang="en-US" dirty="0"/>
          </a:p>
        </p:txBody>
      </p:sp>
      <p:sp>
        <p:nvSpPr>
          <p:cNvPr id="4" name="TextBox 3"/>
          <p:cNvSpPr txBox="1"/>
          <p:nvPr/>
        </p:nvSpPr>
        <p:spPr>
          <a:xfrm>
            <a:off x="533400" y="1266230"/>
            <a:ext cx="17373600" cy="6832640"/>
          </a:xfrm>
          <a:prstGeom prst="rect">
            <a:avLst/>
          </a:prstGeom>
          <a:noFill/>
        </p:spPr>
        <p:txBody>
          <a:bodyPr wrap="square" rtlCol="0">
            <a:spAutoFit/>
          </a:bodyPr>
          <a:lstStyle/>
          <a:p>
            <a:r>
              <a:rPr lang="en-US" sz="2000" b="1" dirty="0"/>
              <a:t>The ultimate goal for an attacker that focuses their attention on an </a:t>
            </a:r>
            <a:r>
              <a:rPr lang="en-US" sz="2000" b="1" dirty="0" err="1"/>
              <a:t>Oauth</a:t>
            </a:r>
            <a:r>
              <a:rPr lang="en-US" sz="2000" b="1" dirty="0"/>
              <a:t> aware target is to steal an access token. The access token lets the attacker perform all kinds of operations that they were intended to be able to do. </a:t>
            </a:r>
            <a:endParaRPr lang="en-US" sz="2000" b="1" dirty="0" smtClean="0"/>
          </a:p>
          <a:p>
            <a:endParaRPr lang="en-US" sz="2000" b="1" dirty="0"/>
          </a:p>
          <a:p>
            <a:r>
              <a:rPr lang="en-US" sz="2000" b="1" i="1" dirty="0">
                <a:solidFill>
                  <a:srgbClr val="FF0000"/>
                </a:solidFill>
              </a:rPr>
              <a:t>We already saw how </a:t>
            </a:r>
            <a:r>
              <a:rPr lang="en-US" sz="2000" b="1" i="1" dirty="0" err="1">
                <a:solidFill>
                  <a:srgbClr val="FF0000"/>
                </a:solidFill>
              </a:rPr>
              <a:t>Oauth</a:t>
            </a:r>
            <a:r>
              <a:rPr lang="en-US" sz="2000" b="1" i="1" dirty="0">
                <a:solidFill>
                  <a:srgbClr val="FF0000"/>
                </a:solidFill>
              </a:rPr>
              <a:t> clients send access tokens to resource servers to consume APIs. This is usually done by passing the bearer token as a request header( Authorization: Bearer </a:t>
            </a:r>
            <a:r>
              <a:rPr lang="en-US" sz="2000" b="1" i="1" dirty="0" err="1">
                <a:solidFill>
                  <a:srgbClr val="FF0000"/>
                </a:solidFill>
              </a:rPr>
              <a:t>access_token_value</a:t>
            </a:r>
            <a:r>
              <a:rPr lang="en-US" sz="2000" b="1" i="1" dirty="0">
                <a:solidFill>
                  <a:srgbClr val="FF0000"/>
                </a:solidFill>
              </a:rPr>
              <a:t>).  </a:t>
            </a:r>
            <a:endParaRPr lang="en-US" sz="2000" b="1" i="1" dirty="0" smtClean="0">
              <a:solidFill>
                <a:srgbClr val="FF0000"/>
              </a:solidFill>
            </a:endParaRPr>
          </a:p>
          <a:p>
            <a:endParaRPr lang="en-US" sz="2000" b="1" i="1" dirty="0">
              <a:solidFill>
                <a:srgbClr val="FF0000"/>
              </a:solidFill>
            </a:endParaRPr>
          </a:p>
          <a:p>
            <a:r>
              <a:rPr lang="en-US" sz="2000" b="1" dirty="0"/>
              <a:t>RFC</a:t>
            </a:r>
            <a:r>
              <a:rPr lang="en-US" sz="2000" b="1" i="1" dirty="0">
                <a:solidFill>
                  <a:srgbClr val="FF0000"/>
                </a:solidFill>
              </a:rPr>
              <a:t> </a:t>
            </a:r>
            <a:r>
              <a:rPr lang="en-US" sz="2000" b="1" dirty="0"/>
              <a:t>6750 defines </a:t>
            </a:r>
            <a:r>
              <a:rPr lang="en-US" sz="2000" b="1" dirty="0">
                <a:solidFill>
                  <a:srgbClr val="0070C0"/>
                </a:solidFill>
              </a:rPr>
              <a:t>two other ways to pass the bearer token along. One of those, the URI query parameter, states that clients can send the access token in the URI using the </a:t>
            </a:r>
            <a:r>
              <a:rPr lang="en-US" sz="2000" b="1" dirty="0" err="1">
                <a:solidFill>
                  <a:srgbClr val="0070C0"/>
                </a:solidFill>
              </a:rPr>
              <a:t>access_token</a:t>
            </a:r>
            <a:r>
              <a:rPr lang="en-US" sz="2000" b="1" dirty="0">
                <a:solidFill>
                  <a:srgbClr val="0070C0"/>
                </a:solidFill>
              </a:rPr>
              <a:t> query parameter. </a:t>
            </a:r>
            <a:r>
              <a:rPr lang="en-US" sz="2000" b="1" dirty="0"/>
              <a:t>Although the simplicity makes its use tempting, there are many drawbacks to using this method for submitting the access token to a protected resource.</a:t>
            </a:r>
          </a:p>
          <a:p>
            <a:endParaRPr lang="en-US" sz="2000" b="1" dirty="0"/>
          </a:p>
          <a:p>
            <a:pPr marL="171450" indent="-171450">
              <a:buFont typeface="Wingdings" pitchFamily="2" charset="2"/>
              <a:buChar char="§"/>
            </a:pPr>
            <a:r>
              <a:rPr lang="en-US" sz="2000" b="1" dirty="0"/>
              <a:t>The access token ends up being logged in access.log files as part of the URI.</a:t>
            </a:r>
          </a:p>
          <a:p>
            <a:pPr marL="171450" indent="-171450">
              <a:buFont typeface="Wingdings" pitchFamily="2" charset="2"/>
              <a:buChar char="§"/>
            </a:pPr>
            <a:r>
              <a:rPr lang="en-US" sz="2000" b="1" dirty="0"/>
              <a:t>People tend to be indiscriminate in what they copy and paste in a public forum when searching for answers (for example, </a:t>
            </a:r>
            <a:r>
              <a:rPr lang="en-US" sz="2000" b="1" dirty="0" err="1"/>
              <a:t>Stackoverflow</a:t>
            </a:r>
            <a:r>
              <a:rPr lang="en-US" sz="2000" b="1" dirty="0"/>
              <a:t>). This might well end up having the access token being pasted in one of these forums through HTTP transcripts or access URLs.</a:t>
            </a:r>
          </a:p>
          <a:p>
            <a:pPr marL="171450" indent="-171450">
              <a:buFont typeface="Wingdings" pitchFamily="2" charset="2"/>
              <a:buChar char="§"/>
            </a:pPr>
            <a:r>
              <a:rPr lang="en-US" sz="2000" b="1" dirty="0"/>
              <a:t>There is a risk of access token leakage through the referrer similar to the one we have seen in the previous section, because the referrer includes the entire URL.</a:t>
            </a:r>
          </a:p>
          <a:p>
            <a:endParaRPr lang="en-US" sz="2000" b="1" dirty="0" smtClean="0"/>
          </a:p>
          <a:p>
            <a:endParaRPr lang="en-US" sz="2000" b="1" dirty="0"/>
          </a:p>
          <a:p>
            <a:r>
              <a:rPr lang="en-US" sz="2000" b="1" dirty="0"/>
              <a:t>This last method can be used to steal access tokens</a:t>
            </a:r>
            <a:r>
              <a:rPr lang="en-US" sz="2000" b="1" dirty="0" smtClean="0"/>
              <a:t>.</a:t>
            </a:r>
          </a:p>
          <a:p>
            <a:endParaRPr lang="en-US" sz="2000" b="1" dirty="0"/>
          </a:p>
          <a:p>
            <a:r>
              <a:rPr lang="en-US" sz="2000" b="1" dirty="0"/>
              <a:t>Let’s assume there is an </a:t>
            </a:r>
            <a:r>
              <a:rPr lang="en-US" sz="2000" b="1" dirty="0" err="1"/>
              <a:t>Oauth</a:t>
            </a:r>
            <a:r>
              <a:rPr lang="en-US" sz="2000" b="1" dirty="0"/>
              <a:t> client that sends the access token in the URI to the resource server, using something like the following:</a:t>
            </a:r>
          </a:p>
          <a:p>
            <a:r>
              <a:rPr lang="en-US" sz="2000" b="1" dirty="0">
                <a:hlinkClick r:id="rId3"/>
              </a:rPr>
              <a:t>https://oauthapi.com/data/feed/api/user.html?accesss_token=2hguiuj2jjj2vbvbv2kkk2bb88877m</a:t>
            </a:r>
            <a:endParaRPr lang="en-US" sz="2000" b="1" dirty="0"/>
          </a:p>
          <a:p>
            <a:endParaRPr lang="en-US" sz="2000" b="1" dirty="0"/>
          </a:p>
          <a:p>
            <a:endParaRPr lang="en-US" dirty="0"/>
          </a:p>
        </p:txBody>
      </p:sp>
    </p:spTree>
    <p:extLst>
      <p:ext uri="{BB962C8B-B14F-4D97-AF65-F5344CB8AC3E}">
        <p14:creationId xmlns:p14="http://schemas.microsoft.com/office/powerpoint/2010/main" val="1027056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2" name="TextBox 1"/>
          <p:cNvSpPr txBox="1"/>
          <p:nvPr/>
        </p:nvSpPr>
        <p:spPr>
          <a:xfrm>
            <a:off x="304800" y="571500"/>
            <a:ext cx="17602200" cy="984885"/>
          </a:xfrm>
          <a:prstGeom prst="rect">
            <a:avLst/>
          </a:prstGeom>
          <a:noFill/>
        </p:spPr>
        <p:txBody>
          <a:bodyPr wrap="square" rtlCol="0">
            <a:spAutoFit/>
          </a:bodyPr>
          <a:lstStyle/>
          <a:p>
            <a:endParaRPr lang="en-US" sz="2000" b="1" dirty="0"/>
          </a:p>
          <a:p>
            <a:endParaRPr lang="en-US" sz="2000" b="1" dirty="0"/>
          </a:p>
          <a:p>
            <a:endParaRPr lang="en-US" dirty="0"/>
          </a:p>
        </p:txBody>
      </p:sp>
      <p:sp>
        <p:nvSpPr>
          <p:cNvPr id="3" name="TextBox 2"/>
          <p:cNvSpPr txBox="1"/>
          <p:nvPr/>
        </p:nvSpPr>
        <p:spPr>
          <a:xfrm>
            <a:off x="533400" y="342900"/>
            <a:ext cx="7391400" cy="923330"/>
          </a:xfrm>
          <a:prstGeom prst="rect">
            <a:avLst/>
          </a:prstGeom>
          <a:noFill/>
        </p:spPr>
        <p:txBody>
          <a:bodyPr wrap="square" rtlCol="0">
            <a:spAutoFit/>
          </a:bodyPr>
          <a:lstStyle/>
          <a:p>
            <a:pPr lvl="0"/>
            <a:r>
              <a:rPr lang="en-US" sz="3600" b="1" u="sng" dirty="0"/>
              <a:t>Theft of tokens </a:t>
            </a:r>
          </a:p>
          <a:p>
            <a:endParaRPr lang="en-US" dirty="0"/>
          </a:p>
        </p:txBody>
      </p:sp>
      <p:sp>
        <p:nvSpPr>
          <p:cNvPr id="4" name="TextBox 3"/>
          <p:cNvSpPr txBox="1"/>
          <p:nvPr/>
        </p:nvSpPr>
        <p:spPr>
          <a:xfrm>
            <a:off x="533400" y="1266230"/>
            <a:ext cx="17373600" cy="1538883"/>
          </a:xfrm>
          <a:prstGeom prst="rect">
            <a:avLst/>
          </a:prstGeom>
          <a:noFill/>
        </p:spPr>
        <p:txBody>
          <a:bodyPr wrap="square" rtlCol="0">
            <a:spAutoFit/>
          </a:bodyPr>
          <a:lstStyle/>
          <a:p>
            <a:r>
              <a:rPr lang="en-US" sz="2000" b="1" dirty="0"/>
              <a:t>If an attacker is able to place even a simple link to this target page (data/feed/</a:t>
            </a:r>
            <a:r>
              <a:rPr lang="en-US" sz="2000" b="1" dirty="0" err="1"/>
              <a:t>api</a:t>
            </a:r>
            <a:r>
              <a:rPr lang="en-US" sz="2000" b="1" dirty="0"/>
              <a:t>/user.html) then the </a:t>
            </a:r>
            <a:r>
              <a:rPr lang="en-US" sz="2000" b="1" dirty="0" err="1"/>
              <a:t>Referer</a:t>
            </a:r>
            <a:r>
              <a:rPr lang="en-US" sz="2000" b="1" dirty="0"/>
              <a:t> header will disclose the access token as shown in below diagram:</a:t>
            </a:r>
          </a:p>
          <a:p>
            <a:endParaRPr lang="en-US" dirty="0" smtClean="0"/>
          </a:p>
          <a:p>
            <a:endParaRPr lang="en-US" dirty="0" smtClean="0"/>
          </a:p>
          <a:p>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47900"/>
            <a:ext cx="7391400"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525000" y="2247900"/>
            <a:ext cx="8001000" cy="1600438"/>
          </a:xfrm>
          <a:prstGeom prst="rect">
            <a:avLst/>
          </a:prstGeom>
          <a:noFill/>
        </p:spPr>
        <p:txBody>
          <a:bodyPr wrap="square" rtlCol="0">
            <a:spAutoFit/>
          </a:bodyPr>
          <a:lstStyle/>
          <a:p>
            <a:r>
              <a:rPr lang="en-US" sz="2000" b="1" i="1" dirty="0">
                <a:solidFill>
                  <a:srgbClr val="0070C0"/>
                </a:solidFill>
              </a:rPr>
              <a:t>Using the standard Authorization header avoids these kinds of issues, because the access token doesn’t show up in the URL</a:t>
            </a:r>
            <a:r>
              <a:rPr lang="en-US" sz="2000" b="1" dirty="0"/>
              <a:t>. Although the query parameter is still a valid method for </a:t>
            </a:r>
            <a:r>
              <a:rPr lang="en-US" sz="2000" b="1" dirty="0" err="1"/>
              <a:t>Oauth</a:t>
            </a:r>
            <a:r>
              <a:rPr lang="en-US" sz="2000" b="1" dirty="0"/>
              <a:t>, clients should use it only as a last resort and with extreme caution.</a:t>
            </a:r>
          </a:p>
          <a:p>
            <a:endParaRPr lang="en-US" dirty="0"/>
          </a:p>
        </p:txBody>
      </p:sp>
      <p:sp>
        <p:nvSpPr>
          <p:cNvPr id="10" name="Rectangle 9"/>
          <p:cNvSpPr/>
          <p:nvPr/>
        </p:nvSpPr>
        <p:spPr>
          <a:xfrm>
            <a:off x="9525000" y="3674310"/>
            <a:ext cx="8229599" cy="611739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70C0"/>
                </a:solidFill>
              </a:rPr>
              <a:t>Authorization Server Mix-up</a:t>
            </a:r>
          </a:p>
          <a:p>
            <a:pPr algn="ctr"/>
            <a:endParaRPr lang="en-US" sz="2000" b="1" dirty="0" smtClean="0">
              <a:solidFill>
                <a:srgbClr val="0070C0"/>
              </a:solidFill>
            </a:endParaRPr>
          </a:p>
          <a:p>
            <a:r>
              <a:rPr lang="en-US" sz="2000" b="1" dirty="0" smtClean="0">
                <a:solidFill>
                  <a:schemeClr val="accent2"/>
                </a:solidFill>
              </a:rPr>
              <a:t>In January 2016, a security advisory was posted to the </a:t>
            </a:r>
            <a:r>
              <a:rPr lang="en-US" sz="2000" b="1" dirty="0" err="1" smtClean="0">
                <a:solidFill>
                  <a:schemeClr val="accent2"/>
                </a:solidFill>
              </a:rPr>
              <a:t>Oauth</a:t>
            </a:r>
            <a:r>
              <a:rPr lang="en-US" sz="2000" b="1" dirty="0" smtClean="0">
                <a:solidFill>
                  <a:schemeClr val="accent2"/>
                </a:solidFill>
              </a:rPr>
              <a:t> working group mailing list describing an Authorization server Mix-up discovered separately by researchers from the University of Trier and the Ruhr-University Bochum. The attack might effect </a:t>
            </a:r>
            <a:r>
              <a:rPr lang="en-US" sz="2000" b="1" dirty="0" err="1" smtClean="0">
                <a:solidFill>
                  <a:schemeClr val="accent2"/>
                </a:solidFill>
              </a:rPr>
              <a:t>Oauth</a:t>
            </a:r>
            <a:r>
              <a:rPr lang="en-US" sz="2000" b="1" dirty="0" smtClean="0">
                <a:solidFill>
                  <a:schemeClr val="accent2"/>
                </a:solidFill>
              </a:rPr>
              <a:t> clients that have client Ids issued by more than one authorization server, effectively tricking a client to send secrets (including client secrets and authorization codes) from one server to another malicious server. </a:t>
            </a:r>
          </a:p>
          <a:p>
            <a:r>
              <a:rPr lang="en-US" sz="2000" b="1" i="1" dirty="0" smtClean="0">
                <a:solidFill>
                  <a:srgbClr val="0070C0"/>
                </a:solidFill>
              </a:rPr>
              <a:t>As a temporary mitigation, a client should register a different </a:t>
            </a:r>
            <a:r>
              <a:rPr lang="en-US" sz="2000" b="1" i="1" dirty="0" err="1" smtClean="0">
                <a:solidFill>
                  <a:srgbClr val="0070C0"/>
                </a:solidFill>
              </a:rPr>
              <a:t>redirect_uri</a:t>
            </a:r>
            <a:r>
              <a:rPr lang="en-US" sz="2000" b="1" i="1" dirty="0" smtClean="0">
                <a:solidFill>
                  <a:srgbClr val="0070C0"/>
                </a:solidFill>
              </a:rPr>
              <a:t> value with each authorization server. This will allow it to differentiate between requests without getting callbacks confused. </a:t>
            </a:r>
            <a:endParaRPr lang="en-US" sz="2000" b="1" i="1" dirty="0">
              <a:solidFill>
                <a:srgbClr val="0070C0"/>
              </a:solidFill>
            </a:endParaRPr>
          </a:p>
        </p:txBody>
      </p:sp>
    </p:spTree>
    <p:extLst>
      <p:ext uri="{BB962C8B-B14F-4D97-AF65-F5344CB8AC3E}">
        <p14:creationId xmlns:p14="http://schemas.microsoft.com/office/powerpoint/2010/main" val="2153725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sp>
      <p:sp>
        <p:nvSpPr>
          <p:cNvPr id="34" name="TextBox 33"/>
          <p:cNvSpPr txBox="1"/>
          <p:nvPr/>
        </p:nvSpPr>
        <p:spPr>
          <a:xfrm>
            <a:off x="1752600" y="3390900"/>
            <a:ext cx="6858000" cy="4801314"/>
          </a:xfrm>
          <a:prstGeom prst="rect">
            <a:avLst/>
          </a:prstGeom>
          <a:noFill/>
        </p:spPr>
        <p:txBody>
          <a:bodyPr wrap="square" rtlCol="0">
            <a:spAutoFit/>
          </a:bodyPr>
          <a:lstStyle/>
          <a:p>
            <a:pPr marL="285750" indent="-285750">
              <a:lnSpc>
                <a:spcPct val="150000"/>
              </a:lnSpc>
              <a:buFont typeface="Wingdings" pitchFamily="2" charset="2"/>
              <a:buChar char="v"/>
            </a:pPr>
            <a:r>
              <a:rPr lang="en-US" sz="3200" b="1" dirty="0"/>
              <a:t>General client security  </a:t>
            </a:r>
            <a:endParaRPr lang="en-US" sz="3200" dirty="0"/>
          </a:p>
          <a:p>
            <a:pPr marL="285750" indent="-285750">
              <a:lnSpc>
                <a:spcPct val="150000"/>
              </a:lnSpc>
              <a:buFont typeface="Wingdings" pitchFamily="2" charset="2"/>
              <a:buChar char="v"/>
            </a:pPr>
            <a:r>
              <a:rPr lang="en-US" sz="3200" b="1" dirty="0"/>
              <a:t>CSRF attack against the client </a:t>
            </a:r>
            <a:endParaRPr lang="en-US" sz="3200" dirty="0"/>
          </a:p>
          <a:p>
            <a:pPr marL="285750" indent="-285750">
              <a:lnSpc>
                <a:spcPct val="150000"/>
              </a:lnSpc>
              <a:buFont typeface="Wingdings" pitchFamily="2" charset="2"/>
              <a:buChar char="v"/>
            </a:pPr>
            <a:r>
              <a:rPr lang="en-US" sz="3200" b="1" dirty="0"/>
              <a:t>Theft of client credentials </a:t>
            </a:r>
            <a:endParaRPr lang="en-US" sz="3200" dirty="0"/>
          </a:p>
          <a:p>
            <a:pPr marL="285750" indent="-285750">
              <a:lnSpc>
                <a:spcPct val="150000"/>
              </a:lnSpc>
              <a:buFont typeface="Wingdings" pitchFamily="2" charset="2"/>
              <a:buChar char="v"/>
            </a:pPr>
            <a:r>
              <a:rPr lang="en-US" sz="3200" b="1" dirty="0"/>
              <a:t>Registration of the redirect URI </a:t>
            </a:r>
            <a:endParaRPr lang="en-US" sz="3200" dirty="0"/>
          </a:p>
          <a:p>
            <a:pPr marL="285750" indent="-285750">
              <a:lnSpc>
                <a:spcPct val="150000"/>
              </a:lnSpc>
              <a:buFont typeface="Wingdings" pitchFamily="2" charset="2"/>
              <a:buChar char="v"/>
            </a:pPr>
            <a:r>
              <a:rPr lang="en-US" sz="3200" b="1" dirty="0"/>
              <a:t>Theft of authorization codes </a:t>
            </a:r>
            <a:endParaRPr lang="en-US" sz="3200" dirty="0"/>
          </a:p>
          <a:p>
            <a:pPr marL="285750" indent="-285750">
              <a:lnSpc>
                <a:spcPct val="150000"/>
              </a:lnSpc>
              <a:buFont typeface="Wingdings" pitchFamily="2" charset="2"/>
              <a:buChar char="v"/>
            </a:pPr>
            <a:r>
              <a:rPr lang="en-US" sz="3200" b="1" dirty="0"/>
              <a:t>Theft of tokens </a:t>
            </a:r>
            <a:endParaRPr lang="en-US" sz="32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200400" y="571500"/>
            <a:ext cx="8159055" cy="767646"/>
          </a:xfrm>
          <a:prstGeom prst="rect">
            <a:avLst/>
          </a:prstGeom>
        </p:spPr>
        <p:txBody>
          <a:bodyPr wrap="square" lIns="0" tIns="0" rIns="0" bIns="0" rtlCol="0" anchor="t">
            <a:spAutoFit/>
          </a:bodyPr>
          <a:lstStyle/>
          <a:p>
            <a:pPr>
              <a:lnSpc>
                <a:spcPts val="6300"/>
              </a:lnSpc>
              <a:spcBef>
                <a:spcPct val="0"/>
              </a:spcBef>
            </a:pPr>
            <a:r>
              <a:rPr lang="en-US" sz="4000" b="1" u="sng" dirty="0"/>
              <a:t>General client security</a:t>
            </a:r>
            <a:endParaRPr lang="en-US" sz="4000" b="1" u="sng" dirty="0">
              <a:solidFill>
                <a:srgbClr val="051D40"/>
              </a:solidFill>
              <a:latin typeface="Open Sans Extra Bold"/>
              <a:ea typeface="Open Sans Extra Bold"/>
              <a:cs typeface="Open Sans Extra Bold"/>
              <a:sym typeface="Open Sans Extra Bold"/>
            </a:endParaRPr>
          </a:p>
        </p:txBody>
      </p:sp>
      <p:sp>
        <p:nvSpPr>
          <p:cNvPr id="15" name="TextBox 14"/>
          <p:cNvSpPr txBox="1"/>
          <p:nvPr/>
        </p:nvSpPr>
        <p:spPr>
          <a:xfrm>
            <a:off x="2362200" y="1714500"/>
            <a:ext cx="15621000" cy="6524863"/>
          </a:xfrm>
          <a:prstGeom prst="rect">
            <a:avLst/>
          </a:prstGeom>
          <a:noFill/>
        </p:spPr>
        <p:txBody>
          <a:bodyPr wrap="square" rtlCol="0">
            <a:spAutoFit/>
          </a:bodyPr>
          <a:lstStyle/>
          <a:p>
            <a:r>
              <a:rPr lang="en-US" sz="2000" b="1" dirty="0">
                <a:solidFill>
                  <a:srgbClr val="0070C0"/>
                </a:solidFill>
              </a:rPr>
              <a:t>The </a:t>
            </a:r>
            <a:r>
              <a:rPr lang="en-US" sz="2000" b="1" dirty="0" err="1">
                <a:solidFill>
                  <a:srgbClr val="0070C0"/>
                </a:solidFill>
              </a:rPr>
              <a:t>OAuth</a:t>
            </a:r>
            <a:r>
              <a:rPr lang="en-US" sz="2000" b="1" dirty="0">
                <a:solidFill>
                  <a:srgbClr val="0070C0"/>
                </a:solidFill>
              </a:rPr>
              <a:t> client has a few things that it needs to protect. If it has a client secret, it needs to make sure that this is stored in a place that is not accessible to outside parties. </a:t>
            </a:r>
          </a:p>
          <a:p>
            <a:endParaRPr lang="en-US" sz="2000" b="1" dirty="0">
              <a:solidFill>
                <a:srgbClr val="0070C0"/>
              </a:solidFill>
            </a:endParaRPr>
          </a:p>
          <a:p>
            <a:r>
              <a:rPr lang="en-US" sz="2000" b="1" dirty="0">
                <a:solidFill>
                  <a:srgbClr val="0070C0"/>
                </a:solidFill>
              </a:rPr>
              <a:t>As it collects access tokens and refresh tokens, it likewise needs to make sure that these aren’t made available to components outside the client software itself and the other </a:t>
            </a:r>
            <a:r>
              <a:rPr lang="en-US" sz="2000" b="1" dirty="0" err="1">
                <a:solidFill>
                  <a:srgbClr val="0070C0"/>
                </a:solidFill>
              </a:rPr>
              <a:t>OAuth</a:t>
            </a:r>
            <a:r>
              <a:rPr lang="en-US" sz="2000" b="1" dirty="0">
                <a:solidFill>
                  <a:srgbClr val="0070C0"/>
                </a:solidFill>
              </a:rPr>
              <a:t> entities that it interacts with. </a:t>
            </a:r>
          </a:p>
          <a:p>
            <a:endParaRPr lang="en-US" sz="2000" b="1" dirty="0">
              <a:solidFill>
                <a:srgbClr val="0070C0"/>
              </a:solidFill>
            </a:endParaRPr>
          </a:p>
          <a:p>
            <a:r>
              <a:rPr lang="en-US" sz="2000" b="1" dirty="0">
                <a:solidFill>
                  <a:srgbClr val="0070C0"/>
                </a:solidFill>
              </a:rPr>
              <a:t>The client also needs to be careful that these secrets aren’t accidentally placed into audit logs or other ledgers where a third party could later surreptitiously look for them. This is all fairly straightforward security practice, and its implementation varies depending on the platform of the client software itself.</a:t>
            </a:r>
          </a:p>
          <a:p>
            <a:endParaRPr lang="en-US" sz="2000" b="1" dirty="0">
              <a:solidFill>
                <a:srgbClr val="0070C0"/>
              </a:solidFill>
            </a:endParaRPr>
          </a:p>
          <a:p>
            <a:r>
              <a:rPr lang="en-US" sz="2000" b="1" dirty="0">
                <a:solidFill>
                  <a:srgbClr val="0070C0"/>
                </a:solidFill>
              </a:rPr>
              <a:t>However, outside of simple theft of information from a storage system, </a:t>
            </a:r>
            <a:r>
              <a:rPr lang="en-US" sz="2000" b="1" dirty="0" err="1">
                <a:solidFill>
                  <a:srgbClr val="0070C0"/>
                </a:solidFill>
              </a:rPr>
              <a:t>Oauth</a:t>
            </a:r>
            <a:r>
              <a:rPr lang="en-US" sz="2000" b="1" dirty="0">
                <a:solidFill>
                  <a:srgbClr val="0070C0"/>
                </a:solidFill>
              </a:rPr>
              <a:t> clients can still be vulnerable in a number of ways. One of the most common mistakes is to use </a:t>
            </a:r>
            <a:r>
              <a:rPr lang="en-US" sz="2000" b="1" dirty="0" err="1">
                <a:solidFill>
                  <a:srgbClr val="0070C0"/>
                </a:solidFill>
              </a:rPr>
              <a:t>Oauth</a:t>
            </a:r>
            <a:r>
              <a:rPr lang="en-US" sz="2000" b="1" dirty="0">
                <a:solidFill>
                  <a:srgbClr val="0070C0"/>
                </a:solidFill>
              </a:rPr>
              <a:t> as an authentication protocol without taking any extra precautions.</a:t>
            </a:r>
          </a:p>
          <a:p>
            <a:endParaRPr lang="en-US" sz="2000" b="1" dirty="0">
              <a:solidFill>
                <a:srgbClr val="0070C0"/>
              </a:solidFill>
            </a:endParaRPr>
          </a:p>
          <a:p>
            <a:r>
              <a:rPr lang="en-US" sz="2000" b="1" dirty="0">
                <a:solidFill>
                  <a:srgbClr val="0070C0"/>
                </a:solidFill>
              </a:rPr>
              <a:t>There you’ll encounter some issues such as the “confused deputy problem” and other authentication-related security issues. One of the worst results of a security breach to an </a:t>
            </a:r>
            <a:r>
              <a:rPr lang="en-US" sz="2000" b="1" dirty="0" err="1">
                <a:solidFill>
                  <a:srgbClr val="0070C0"/>
                </a:solidFill>
              </a:rPr>
              <a:t>Oauth</a:t>
            </a:r>
            <a:r>
              <a:rPr lang="en-US" sz="2000" b="1" dirty="0">
                <a:solidFill>
                  <a:srgbClr val="0070C0"/>
                </a:solidFill>
              </a:rPr>
              <a:t> client is to leak the resource owner’s authorization codes or access tokens through sloppy implementation of the </a:t>
            </a:r>
            <a:r>
              <a:rPr lang="en-US" sz="2000" b="1" dirty="0" err="1">
                <a:solidFill>
                  <a:srgbClr val="0070C0"/>
                </a:solidFill>
              </a:rPr>
              <a:t>Oauth</a:t>
            </a:r>
            <a:r>
              <a:rPr lang="en-US" sz="2000" b="1" dirty="0">
                <a:solidFill>
                  <a:srgbClr val="0070C0"/>
                </a:solidFill>
              </a:rPr>
              <a:t> protocol. On top of the damage caused to the resource owner, this can indeed generate some kind of uncertainty around the client application with significant repercussions on the use of the product with substantial reputational and/or financial loss for the company behind the </a:t>
            </a:r>
            <a:r>
              <a:rPr lang="en-US" sz="2000" b="1" dirty="0" err="1">
                <a:solidFill>
                  <a:srgbClr val="0070C0"/>
                </a:solidFill>
              </a:rPr>
              <a:t>Oauth</a:t>
            </a:r>
            <a:r>
              <a:rPr lang="en-US" sz="2000" b="1" dirty="0">
                <a:solidFill>
                  <a:srgbClr val="0070C0"/>
                </a:solidFill>
              </a:rPr>
              <a:t> client.</a:t>
            </a:r>
          </a:p>
          <a:p>
            <a:endParaRPr lang="en-US" sz="2000" b="1" dirty="0">
              <a:solidFill>
                <a:srgbClr val="0070C0"/>
              </a:solidFill>
            </a:endParaRPr>
          </a:p>
          <a:p>
            <a:r>
              <a:rPr lang="en-US" sz="2000" b="1" dirty="0">
                <a:solidFill>
                  <a:srgbClr val="0070C0"/>
                </a:solidFill>
              </a:rPr>
              <a:t>There are many security threats that a person implementing an </a:t>
            </a:r>
            <a:r>
              <a:rPr lang="en-US" sz="2000" b="1" dirty="0" err="1">
                <a:solidFill>
                  <a:srgbClr val="0070C0"/>
                </a:solidFill>
              </a:rPr>
              <a:t>Oauth</a:t>
            </a:r>
            <a:r>
              <a:rPr lang="en-US" sz="2000" b="1" dirty="0">
                <a:solidFill>
                  <a:srgbClr val="0070C0"/>
                </a:solidFill>
              </a:rPr>
              <a:t> client should guard against, and we’re going to </a:t>
            </a:r>
            <a:r>
              <a:rPr lang="en-US" sz="2000" b="1" dirty="0" smtClean="0">
                <a:solidFill>
                  <a:srgbClr val="0070C0"/>
                </a:solidFill>
              </a:rPr>
              <a:t>discuss in next slides.</a:t>
            </a:r>
            <a:endParaRPr lang="en-US" sz="2000" b="1" dirty="0">
              <a:solidFill>
                <a:srgbClr val="0070C0"/>
              </a:solidFill>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86434" y="300130"/>
            <a:ext cx="7922504" cy="1615827"/>
          </a:xfrm>
          <a:prstGeom prst="rect">
            <a:avLst/>
          </a:prstGeom>
        </p:spPr>
        <p:txBody>
          <a:bodyPr lIns="0" tIns="0" rIns="0" bIns="0" rtlCol="0" anchor="t">
            <a:spAutoFit/>
          </a:bodyPr>
          <a:lstStyle/>
          <a:p>
            <a:pPr>
              <a:lnSpc>
                <a:spcPts val="6300"/>
              </a:lnSpc>
              <a:spcBef>
                <a:spcPct val="0"/>
              </a:spcBef>
            </a:pPr>
            <a:r>
              <a:rPr lang="en-US" sz="3600" b="1" u="sng" dirty="0"/>
              <a:t>CSRF attack against the client </a:t>
            </a:r>
          </a:p>
          <a:p>
            <a:pPr marL="0" lvl="0" indent="0" algn="l">
              <a:lnSpc>
                <a:spcPts val="6300"/>
              </a:lnSpc>
              <a:spcBef>
                <a:spcPct val="0"/>
              </a:spcBef>
            </a:pPr>
            <a:endParaRPr lang="en-US" sz="4500" b="1" u="none" strike="noStrike" dirty="0">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2"/>
            <a:stretch>
              <a:fillRect t="-216567"/>
            </a:stretch>
          </a:blipFill>
        </p:spPr>
      </p:sp>
      <p:sp>
        <p:nvSpPr>
          <p:cNvPr id="28" name="TextBox 28"/>
          <p:cNvSpPr txBox="1"/>
          <p:nvPr/>
        </p:nvSpPr>
        <p:spPr>
          <a:xfrm>
            <a:off x="2310929" y="5643420"/>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31" name="AutoShape 2" descr="Steps of a CSRF attack. 1. attacker.com requests a page with secre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AutoShape 4" descr="Steps of a CSRF attack. 1. attacker.com requests a page with secret...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630" y="1447958"/>
            <a:ext cx="6210300" cy="3948255"/>
          </a:xfrm>
          <a:prstGeom prst="rect">
            <a:avLst/>
          </a:prstGeom>
        </p:spPr>
      </p:pic>
      <p:sp>
        <p:nvSpPr>
          <p:cNvPr id="34" name="TextBox 33"/>
          <p:cNvSpPr txBox="1"/>
          <p:nvPr/>
        </p:nvSpPr>
        <p:spPr>
          <a:xfrm>
            <a:off x="186282" y="1447958"/>
            <a:ext cx="6443118" cy="8679299"/>
          </a:xfrm>
          <a:prstGeom prst="rect">
            <a:avLst/>
          </a:prstGeom>
          <a:noFill/>
        </p:spPr>
        <p:txBody>
          <a:bodyPr wrap="square" rtlCol="0">
            <a:spAutoFit/>
          </a:bodyPr>
          <a:lstStyle/>
          <a:p>
            <a:r>
              <a:rPr lang="en-US" b="1" dirty="0"/>
              <a:t>What is cross-site request forgery (CSRF)  then, and why should we pay attention to it?</a:t>
            </a:r>
          </a:p>
          <a:p>
            <a:endParaRPr lang="en-US" b="1" dirty="0"/>
          </a:p>
          <a:p>
            <a:r>
              <a:rPr lang="en-US" b="1" dirty="0"/>
              <a:t>CSRF is one of the most common attacks on the Internet, and it’s also listed in the OWASP Top Ten, a list of the current 10 most dangerous web application security flaws and effective methods for dealing with them.</a:t>
            </a:r>
          </a:p>
          <a:p>
            <a:endParaRPr lang="en-US" b="1" dirty="0"/>
          </a:p>
          <a:p>
            <a:r>
              <a:rPr lang="en-US" b="1" dirty="0"/>
              <a:t>In a CSRF attack targeting an </a:t>
            </a:r>
            <a:r>
              <a:rPr lang="en-US" b="1" dirty="0" err="1"/>
              <a:t>Oauth</a:t>
            </a:r>
            <a:r>
              <a:rPr lang="en-US" b="1" dirty="0"/>
              <a:t> flow, the attacker doesn’t directly obtain the authorization code from the authorization server; instead, they exploit the user’s session to trick the server into providing the code. Here’s how it can happen:</a:t>
            </a:r>
          </a:p>
          <a:p>
            <a:endParaRPr lang="en-US" b="1" dirty="0"/>
          </a:p>
          <a:p>
            <a:pPr marL="228600" indent="-228600">
              <a:buAutoNum type="arabicPeriod"/>
            </a:pPr>
            <a:r>
              <a:rPr lang="en-US" b="1" dirty="0">
                <a:solidFill>
                  <a:srgbClr val="0070C0"/>
                </a:solidFill>
              </a:rPr>
              <a:t>User logs In</a:t>
            </a:r>
            <a:r>
              <a:rPr lang="en-US" b="1" dirty="0"/>
              <a:t>: The user logs into an application that uses </a:t>
            </a:r>
            <a:r>
              <a:rPr lang="en-US" b="1" dirty="0" err="1"/>
              <a:t>Oauth</a:t>
            </a:r>
            <a:r>
              <a:rPr lang="en-US" b="1" dirty="0"/>
              <a:t> to connect to a service.</a:t>
            </a:r>
          </a:p>
          <a:p>
            <a:pPr marL="228600" indent="-228600">
              <a:buAutoNum type="arabicPeriod"/>
            </a:pPr>
            <a:r>
              <a:rPr lang="en-US" b="1" dirty="0">
                <a:solidFill>
                  <a:srgbClr val="0070C0"/>
                </a:solidFill>
              </a:rPr>
              <a:t>Authorization Request</a:t>
            </a:r>
            <a:r>
              <a:rPr lang="en-US" b="1" dirty="0"/>
              <a:t>: The app redirects the user to the authorization server (e.g. PingFederate) to request access. The user grants permission, and the server prepares to send back an authorization code.</a:t>
            </a:r>
          </a:p>
          <a:p>
            <a:pPr marL="228600" indent="-228600">
              <a:buAutoNum type="arabicPeriod"/>
            </a:pPr>
            <a:r>
              <a:rPr lang="en-US" b="1" dirty="0">
                <a:solidFill>
                  <a:srgbClr val="0070C0"/>
                </a:solidFill>
              </a:rPr>
              <a:t>Malicious website</a:t>
            </a:r>
            <a:r>
              <a:rPr lang="en-US" b="1" dirty="0"/>
              <a:t>: The user is tricked into visiting a malicious website while still logged into the original application and the authorization server.</a:t>
            </a:r>
          </a:p>
          <a:p>
            <a:pPr marL="228600" indent="-228600">
              <a:buAutoNum type="arabicPeriod"/>
            </a:pPr>
            <a:r>
              <a:rPr lang="en-US" b="1" dirty="0">
                <a:solidFill>
                  <a:srgbClr val="0070C0"/>
                </a:solidFill>
              </a:rPr>
              <a:t>Sending a Request</a:t>
            </a:r>
            <a:r>
              <a:rPr lang="en-US" b="1" dirty="0"/>
              <a:t>: The malicious website can automatically send a request to the authorization server using the user’s browser. This request is crafted to look legitimate, and because the user is logged in, the authorization server processes it.</a:t>
            </a:r>
          </a:p>
          <a:p>
            <a:pPr marL="228600" indent="-228600">
              <a:buAutoNum type="arabicPeriod"/>
            </a:pPr>
            <a:r>
              <a:rPr lang="en-US" b="1" dirty="0">
                <a:solidFill>
                  <a:srgbClr val="0070C0"/>
                </a:solidFill>
              </a:rPr>
              <a:t>Receiving the Code</a:t>
            </a:r>
            <a:r>
              <a:rPr lang="en-US" b="1" dirty="0"/>
              <a:t>: The authorization server might send the authorization code back to the malicious site if the request is not properly validated, allowing the attacker to capture it.</a:t>
            </a:r>
          </a:p>
          <a:p>
            <a:pPr marL="228600" indent="-228600">
              <a:buAutoNum type="arabicPeriod"/>
            </a:pPr>
            <a:endParaRPr lang="en-US" b="1"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10" name="TextBox 10"/>
          <p:cNvSpPr txBox="1"/>
          <p:nvPr/>
        </p:nvSpPr>
        <p:spPr>
          <a:xfrm>
            <a:off x="6224860" y="3155449"/>
            <a:ext cx="5841799" cy="528985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2"/>
          <p:cNvSpPr txBox="1"/>
          <p:nvPr/>
        </p:nvSpPr>
        <p:spPr>
          <a:xfrm>
            <a:off x="3352800" y="647700"/>
            <a:ext cx="13335000" cy="2585323"/>
          </a:xfrm>
          <a:prstGeom prst="rect">
            <a:avLst/>
          </a:prstGeom>
          <a:noFill/>
        </p:spPr>
        <p:txBody>
          <a:bodyPr wrap="square" rtlCol="0">
            <a:spAutoFit/>
          </a:bodyPr>
          <a:lstStyle/>
          <a:p>
            <a:r>
              <a:rPr lang="en-US" sz="2400" b="1" dirty="0">
                <a:solidFill>
                  <a:schemeClr val="bg1"/>
                </a:solidFill>
              </a:rPr>
              <a:t>Why this </a:t>
            </a:r>
            <a:r>
              <a:rPr lang="en-US" sz="2400" b="1" dirty="0" smtClean="0">
                <a:solidFill>
                  <a:schemeClr val="bg1"/>
                </a:solidFill>
              </a:rPr>
              <a:t>Works</a:t>
            </a:r>
          </a:p>
          <a:p>
            <a:endParaRPr lang="en-US" sz="2400" b="1" dirty="0">
              <a:solidFill>
                <a:schemeClr val="bg1"/>
              </a:solidFill>
            </a:endParaRPr>
          </a:p>
          <a:p>
            <a:pPr marL="171450" indent="-171450">
              <a:buFont typeface="Wingdings" pitchFamily="2" charset="2"/>
              <a:buChar char="§"/>
            </a:pPr>
            <a:r>
              <a:rPr lang="en-US" sz="2400" b="1" dirty="0">
                <a:solidFill>
                  <a:schemeClr val="bg1"/>
                </a:solidFill>
              </a:rPr>
              <a:t>Browser Trust: The authorization server trusts request coming from the user’s browser because the user is already authenticated.</a:t>
            </a:r>
          </a:p>
          <a:p>
            <a:pPr marL="171450" indent="-171450">
              <a:buFont typeface="Wingdings" pitchFamily="2" charset="2"/>
              <a:buChar char="§"/>
            </a:pPr>
            <a:r>
              <a:rPr lang="en-US" sz="2400" b="1" dirty="0">
                <a:solidFill>
                  <a:schemeClr val="bg1"/>
                </a:solidFill>
              </a:rPr>
              <a:t>Lack of Protection: If the app doesn’t implement CSRF protections, like checking a </a:t>
            </a:r>
            <a:r>
              <a:rPr lang="en-US" sz="2400" b="1" i="1" dirty="0">
                <a:solidFill>
                  <a:schemeClr val="bg1"/>
                </a:solidFill>
              </a:rPr>
              <a:t>state </a:t>
            </a:r>
            <a:r>
              <a:rPr lang="en-US" sz="2400" b="1" dirty="0">
                <a:solidFill>
                  <a:schemeClr val="bg1"/>
                </a:solidFill>
              </a:rPr>
              <a:t>parameter</a:t>
            </a:r>
            <a:r>
              <a:rPr lang="en-US" sz="2400" b="1" i="1" dirty="0">
                <a:solidFill>
                  <a:schemeClr val="bg1"/>
                </a:solidFill>
              </a:rPr>
              <a:t> </a:t>
            </a:r>
            <a:r>
              <a:rPr lang="en-US" sz="2400" b="1" dirty="0">
                <a:solidFill>
                  <a:schemeClr val="bg1"/>
                </a:solidFill>
              </a:rPr>
              <a:t>or using anti-CSRF tokens, it can be tricked into thinking the request is valid.</a:t>
            </a:r>
          </a:p>
          <a:p>
            <a:endParaRPr lang="en-US" dirty="0"/>
          </a:p>
        </p:txBody>
      </p:sp>
      <p:sp>
        <p:nvSpPr>
          <p:cNvPr id="35" name="Rounded Rectangle 34"/>
          <p:cNvSpPr/>
          <p:nvPr/>
        </p:nvSpPr>
        <p:spPr>
          <a:xfrm>
            <a:off x="533400" y="3722151"/>
            <a:ext cx="17145000" cy="438237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0070C0"/>
                </a:solidFill>
              </a:rPr>
              <a:t>The mitigation for an </a:t>
            </a:r>
            <a:r>
              <a:rPr lang="en-US" sz="2400" b="1" dirty="0" err="1">
                <a:solidFill>
                  <a:srgbClr val="0070C0"/>
                </a:solidFill>
              </a:rPr>
              <a:t>Oauth</a:t>
            </a:r>
            <a:r>
              <a:rPr lang="en-US" sz="2400" b="1" dirty="0">
                <a:solidFill>
                  <a:srgbClr val="0070C0"/>
                </a:solidFill>
              </a:rPr>
              <a:t> client is to generate an </a:t>
            </a:r>
            <a:r>
              <a:rPr lang="en-US" sz="2400" b="1" dirty="0" err="1">
                <a:solidFill>
                  <a:srgbClr val="0070C0"/>
                </a:solidFill>
              </a:rPr>
              <a:t>unguessable</a:t>
            </a:r>
            <a:r>
              <a:rPr lang="en-US" sz="2400" b="1" dirty="0">
                <a:solidFill>
                  <a:srgbClr val="0070C0"/>
                </a:solidFill>
              </a:rPr>
              <a:t> </a:t>
            </a:r>
            <a:r>
              <a:rPr lang="en-US" sz="2400" b="1" i="1" dirty="0">
                <a:solidFill>
                  <a:srgbClr val="0070C0"/>
                </a:solidFill>
              </a:rPr>
              <a:t>state</a:t>
            </a:r>
            <a:r>
              <a:rPr lang="en-US" sz="2400" b="1" dirty="0">
                <a:solidFill>
                  <a:srgbClr val="0070C0"/>
                </a:solidFill>
              </a:rPr>
              <a:t> parameter and pass it along to the first call to the authorizations server. The authorization server is required by the specification to return this value as-is as one of the parameters to the redirect URI. Then when the redirect URI is called, the clients checks the value of the </a:t>
            </a:r>
            <a:r>
              <a:rPr lang="en-US" sz="2400" b="1" i="1" dirty="0">
                <a:solidFill>
                  <a:srgbClr val="0070C0"/>
                </a:solidFill>
              </a:rPr>
              <a:t>state</a:t>
            </a:r>
            <a:r>
              <a:rPr lang="en-US" sz="2400" b="1" dirty="0">
                <a:solidFill>
                  <a:srgbClr val="0070C0"/>
                </a:solidFill>
              </a:rPr>
              <a:t> parameter.</a:t>
            </a:r>
          </a:p>
          <a:p>
            <a:endParaRPr lang="en-US" sz="2400" b="1" dirty="0">
              <a:solidFill>
                <a:srgbClr val="0070C0"/>
              </a:solidFill>
            </a:endParaRPr>
          </a:p>
          <a:p>
            <a:r>
              <a:rPr lang="en-US" sz="2400" b="1" dirty="0">
                <a:solidFill>
                  <a:srgbClr val="0070C0"/>
                </a:solidFill>
              </a:rPr>
              <a:t>If it’s absent or if it doesn’t match the value originally passed, the client can terminate the flow with an error. This prevents an attacker from using their own authorization code and injecting it into an unsuspecting victim’s client.</a:t>
            </a:r>
            <a:endParaRPr lang="en-US" sz="2400" b="1" dirty="0">
              <a:solidFill>
                <a:srgbClr val="0070C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8" name="Freeform 8"/>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0" name="Freeform 10"/>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22" name="TextBox 21"/>
          <p:cNvSpPr txBox="1"/>
          <p:nvPr/>
        </p:nvSpPr>
        <p:spPr>
          <a:xfrm>
            <a:off x="685800" y="419100"/>
            <a:ext cx="9448800" cy="923330"/>
          </a:xfrm>
          <a:prstGeom prst="rect">
            <a:avLst/>
          </a:prstGeom>
          <a:noFill/>
        </p:spPr>
        <p:txBody>
          <a:bodyPr wrap="square" rtlCol="0">
            <a:spAutoFit/>
          </a:bodyPr>
          <a:lstStyle/>
          <a:p>
            <a:r>
              <a:rPr lang="en-US" sz="3600" b="1" u="sng" dirty="0">
                <a:solidFill>
                  <a:schemeClr val="bg1"/>
                </a:solidFill>
              </a:rPr>
              <a:t>Theft of client credentials </a:t>
            </a:r>
          </a:p>
          <a:p>
            <a:endParaRPr lang="en-US" dirty="0"/>
          </a:p>
        </p:txBody>
      </p:sp>
      <p:sp>
        <p:nvSpPr>
          <p:cNvPr id="23" name="TextBox 22"/>
          <p:cNvSpPr txBox="1"/>
          <p:nvPr/>
        </p:nvSpPr>
        <p:spPr>
          <a:xfrm>
            <a:off x="381000" y="1342430"/>
            <a:ext cx="17539241" cy="8617744"/>
          </a:xfrm>
          <a:prstGeom prst="rect">
            <a:avLst/>
          </a:prstGeom>
          <a:noFill/>
        </p:spPr>
        <p:txBody>
          <a:bodyPr wrap="square" rtlCol="0">
            <a:spAutoFit/>
          </a:bodyPr>
          <a:lstStyle/>
          <a:p>
            <a:r>
              <a:rPr lang="en-US" b="1" dirty="0">
                <a:solidFill>
                  <a:schemeClr val="bg1"/>
                </a:solidFill>
              </a:rPr>
              <a:t>The </a:t>
            </a:r>
            <a:r>
              <a:rPr lang="en-US" b="1" dirty="0" err="1">
                <a:solidFill>
                  <a:schemeClr val="bg1"/>
                </a:solidFill>
              </a:rPr>
              <a:t>Oauth</a:t>
            </a:r>
            <a:r>
              <a:rPr lang="en-US" b="1" dirty="0">
                <a:solidFill>
                  <a:schemeClr val="bg1"/>
                </a:solidFill>
              </a:rPr>
              <a:t> core specification specifies four different grant types. Each grant type is designed with different security and deployment aspects in mind and should be used accordingly. </a:t>
            </a:r>
          </a:p>
          <a:p>
            <a:r>
              <a:rPr lang="en-US" b="1" dirty="0">
                <a:solidFill>
                  <a:schemeClr val="bg1"/>
                </a:solidFill>
              </a:rPr>
              <a:t>For example, the implicit grant flow is to be used by </a:t>
            </a:r>
            <a:r>
              <a:rPr lang="en-US" b="1" dirty="0" err="1">
                <a:solidFill>
                  <a:schemeClr val="bg1"/>
                </a:solidFill>
              </a:rPr>
              <a:t>Oauth</a:t>
            </a:r>
            <a:r>
              <a:rPr lang="en-US" b="1" dirty="0">
                <a:solidFill>
                  <a:schemeClr val="bg1"/>
                </a:solidFill>
              </a:rPr>
              <a:t> clients where the client code executes within the user agent environment. Such clients are generally </a:t>
            </a:r>
            <a:r>
              <a:rPr lang="en-US" b="1" dirty="0" err="1">
                <a:solidFill>
                  <a:schemeClr val="bg1"/>
                </a:solidFill>
              </a:rPr>
              <a:t>Javascript</a:t>
            </a:r>
            <a:r>
              <a:rPr lang="en-US" b="1" dirty="0">
                <a:solidFill>
                  <a:schemeClr val="bg1"/>
                </a:solidFill>
              </a:rPr>
              <a:t>-only applications, which have, of course, limited capability of hiding the </a:t>
            </a:r>
            <a:r>
              <a:rPr lang="en-US" b="1" dirty="0" err="1">
                <a:solidFill>
                  <a:schemeClr val="bg1"/>
                </a:solidFill>
              </a:rPr>
              <a:t>client_secret</a:t>
            </a:r>
            <a:r>
              <a:rPr lang="en-US" b="1" dirty="0">
                <a:solidFill>
                  <a:schemeClr val="bg1"/>
                </a:solidFill>
              </a:rPr>
              <a:t> in client side code running in the browser. On the other side of the fence there are classic server-side applications that can use the authorization code grant type and can safely store the </a:t>
            </a:r>
            <a:r>
              <a:rPr lang="en-US" b="1" dirty="0" err="1">
                <a:solidFill>
                  <a:schemeClr val="bg1"/>
                </a:solidFill>
              </a:rPr>
              <a:t>client_secret</a:t>
            </a:r>
            <a:r>
              <a:rPr lang="en-US" b="1" dirty="0">
                <a:solidFill>
                  <a:schemeClr val="bg1"/>
                </a:solidFill>
              </a:rPr>
              <a:t> somewhere in the server.</a:t>
            </a:r>
          </a:p>
          <a:p>
            <a:endParaRPr lang="en-US" b="1" dirty="0">
              <a:solidFill>
                <a:schemeClr val="bg1"/>
              </a:solidFill>
            </a:endParaRPr>
          </a:p>
          <a:p>
            <a:r>
              <a:rPr lang="en-US" b="1" i="1" dirty="0">
                <a:solidFill>
                  <a:schemeClr val="bg1"/>
                </a:solidFill>
              </a:rPr>
              <a:t>What about native applications? </a:t>
            </a:r>
            <a:r>
              <a:rPr lang="en-US" b="1" dirty="0">
                <a:solidFill>
                  <a:schemeClr val="bg1"/>
                </a:solidFill>
              </a:rPr>
              <a:t>It is important to understand for a native application, even if the </a:t>
            </a:r>
            <a:r>
              <a:rPr lang="en-US" b="1" dirty="0" err="1">
                <a:solidFill>
                  <a:schemeClr val="bg1"/>
                </a:solidFill>
              </a:rPr>
              <a:t>client_secret</a:t>
            </a:r>
            <a:r>
              <a:rPr lang="en-US" b="1" dirty="0">
                <a:solidFill>
                  <a:schemeClr val="bg1"/>
                </a:solidFill>
              </a:rPr>
              <a:t> is somewhere hidden in the compiled code it must not be considered as a secret. The same principle applies to mobile clients and desktop native applications.  </a:t>
            </a:r>
          </a:p>
          <a:p>
            <a:endParaRPr lang="en-US" b="1" dirty="0">
              <a:solidFill>
                <a:schemeClr val="bg1"/>
              </a:solidFill>
            </a:endParaRPr>
          </a:p>
          <a:p>
            <a:r>
              <a:rPr lang="en-US" b="1" dirty="0">
                <a:solidFill>
                  <a:schemeClr val="bg1"/>
                </a:solidFill>
              </a:rPr>
              <a:t>Let’s use dynamic client registration to configure the </a:t>
            </a:r>
            <a:r>
              <a:rPr lang="en-US" b="1" dirty="0" err="1">
                <a:solidFill>
                  <a:schemeClr val="bg1"/>
                </a:solidFill>
              </a:rPr>
              <a:t>client_secret</a:t>
            </a:r>
            <a:r>
              <a:rPr lang="en-US" b="1" dirty="0">
                <a:solidFill>
                  <a:schemeClr val="bg1"/>
                </a:solidFill>
              </a:rPr>
              <a:t> at runtime.</a:t>
            </a:r>
          </a:p>
          <a:p>
            <a:endParaRPr lang="en-US" b="1" dirty="0">
              <a:solidFill>
                <a:schemeClr val="bg1"/>
              </a:solidFill>
            </a:endParaRPr>
          </a:p>
          <a:p>
            <a:r>
              <a:rPr lang="en-US" b="1" dirty="0">
                <a:solidFill>
                  <a:schemeClr val="bg1"/>
                </a:solidFill>
              </a:rPr>
              <a:t>Make the </a:t>
            </a:r>
            <a:r>
              <a:rPr lang="en-US" b="1" dirty="0" err="1">
                <a:solidFill>
                  <a:schemeClr val="bg1"/>
                </a:solidFill>
              </a:rPr>
              <a:t>client_id</a:t>
            </a:r>
            <a:r>
              <a:rPr lang="en-US" b="1" dirty="0">
                <a:solidFill>
                  <a:schemeClr val="bg1"/>
                </a:solidFill>
              </a:rPr>
              <a:t> and </a:t>
            </a:r>
            <a:r>
              <a:rPr lang="en-US" b="1" dirty="0" err="1">
                <a:solidFill>
                  <a:schemeClr val="bg1"/>
                </a:solidFill>
              </a:rPr>
              <a:t>client_secret</a:t>
            </a:r>
            <a:r>
              <a:rPr lang="en-US" b="1" dirty="0">
                <a:solidFill>
                  <a:schemeClr val="bg1"/>
                </a:solidFill>
              </a:rPr>
              <a:t> parts as empty and this information will be available at runtime after the dynamic registration phase is concluded.</a:t>
            </a:r>
          </a:p>
          <a:p>
            <a:endParaRPr lang="en-US" b="1" dirty="0">
              <a:solidFill>
                <a:schemeClr val="bg1"/>
              </a:solidFill>
            </a:endParaRPr>
          </a:p>
          <a:p>
            <a:r>
              <a:rPr lang="en-US" sz="2000" b="1" dirty="0" err="1">
                <a:solidFill>
                  <a:schemeClr val="bg1"/>
                </a:solidFill>
              </a:rPr>
              <a:t>var</a:t>
            </a:r>
            <a:r>
              <a:rPr lang="en-US" sz="2000" b="1" dirty="0">
                <a:solidFill>
                  <a:schemeClr val="bg1"/>
                </a:solidFill>
              </a:rPr>
              <a:t> client = {</a:t>
            </a:r>
          </a:p>
          <a:p>
            <a:r>
              <a:rPr lang="en-US" sz="2000" b="1" dirty="0">
                <a:solidFill>
                  <a:schemeClr val="bg1"/>
                </a:solidFill>
              </a:rPr>
              <a:t>      ‘</a:t>
            </a:r>
            <a:r>
              <a:rPr lang="en-US" sz="2000" b="1" dirty="0" err="1">
                <a:solidFill>
                  <a:schemeClr val="bg1"/>
                </a:solidFill>
              </a:rPr>
              <a:t>client_name</a:t>
            </a:r>
            <a:r>
              <a:rPr lang="en-US" sz="2000" b="1" dirty="0">
                <a:solidFill>
                  <a:schemeClr val="bg1"/>
                </a:solidFill>
              </a:rPr>
              <a:t>’: ‘Native </a:t>
            </a:r>
            <a:r>
              <a:rPr lang="en-US" sz="2000" b="1" dirty="0" err="1">
                <a:solidFill>
                  <a:schemeClr val="bg1"/>
                </a:solidFill>
              </a:rPr>
              <a:t>Oauth</a:t>
            </a:r>
            <a:r>
              <a:rPr lang="en-US" sz="2000" b="1" dirty="0">
                <a:solidFill>
                  <a:schemeClr val="bg1"/>
                </a:solidFill>
              </a:rPr>
              <a:t> Client’,</a:t>
            </a:r>
          </a:p>
          <a:p>
            <a:r>
              <a:rPr lang="en-US" sz="2000" b="1" dirty="0">
                <a:solidFill>
                  <a:schemeClr val="bg1"/>
                </a:solidFill>
              </a:rPr>
              <a:t>      ‘</a:t>
            </a:r>
            <a:r>
              <a:rPr lang="en-US" sz="2000" b="1" dirty="0" err="1">
                <a:solidFill>
                  <a:schemeClr val="bg1"/>
                </a:solidFill>
              </a:rPr>
              <a:t>client_id</a:t>
            </a:r>
            <a:r>
              <a:rPr lang="en-US" sz="2000" b="1" dirty="0">
                <a:solidFill>
                  <a:schemeClr val="bg1"/>
                </a:solidFill>
              </a:rPr>
              <a:t>’: ‘ ‘,</a:t>
            </a:r>
          </a:p>
          <a:p>
            <a:r>
              <a:rPr lang="en-US" sz="2000" b="1" dirty="0">
                <a:solidFill>
                  <a:schemeClr val="bg1"/>
                </a:solidFill>
              </a:rPr>
              <a:t>      ‘</a:t>
            </a:r>
            <a:r>
              <a:rPr lang="en-US" sz="2000" b="1" dirty="0" err="1">
                <a:solidFill>
                  <a:schemeClr val="bg1"/>
                </a:solidFill>
              </a:rPr>
              <a:t>client_secret</a:t>
            </a:r>
            <a:r>
              <a:rPr lang="en-US" sz="2000" b="1" dirty="0">
                <a:solidFill>
                  <a:schemeClr val="bg1"/>
                </a:solidFill>
              </a:rPr>
              <a:t>’: ‘ ‘,</a:t>
            </a:r>
          </a:p>
          <a:p>
            <a:r>
              <a:rPr lang="en-US" sz="2000" b="1" dirty="0">
                <a:solidFill>
                  <a:schemeClr val="bg1"/>
                </a:solidFill>
              </a:rPr>
              <a:t>       ‘</a:t>
            </a:r>
            <a:r>
              <a:rPr lang="en-US" sz="2000" b="1" dirty="0" err="1">
                <a:solidFill>
                  <a:schemeClr val="bg1"/>
                </a:solidFill>
              </a:rPr>
              <a:t>redirect_uris</a:t>
            </a:r>
            <a:r>
              <a:rPr lang="en-US" sz="2000" b="1" dirty="0">
                <a:solidFill>
                  <a:schemeClr val="bg1"/>
                </a:solidFill>
              </a:rPr>
              <a:t>’: [‘</a:t>
            </a:r>
            <a:r>
              <a:rPr lang="en-US" sz="2000" b="1" dirty="0" err="1">
                <a:solidFill>
                  <a:schemeClr val="bg1"/>
                </a:solidFill>
              </a:rPr>
              <a:t>com.oauthinaction.mynativeapp</a:t>
            </a:r>
            <a:r>
              <a:rPr lang="en-US" sz="2000" b="1" dirty="0">
                <a:solidFill>
                  <a:schemeClr val="bg1"/>
                </a:solidFill>
              </a:rPr>
              <a:t>:/’],</a:t>
            </a:r>
          </a:p>
          <a:p>
            <a:r>
              <a:rPr lang="en-US" sz="2000" b="1" dirty="0">
                <a:solidFill>
                  <a:schemeClr val="bg1"/>
                </a:solidFill>
              </a:rPr>
              <a:t>       ‘scope’: ‘foo bar’</a:t>
            </a:r>
          </a:p>
          <a:p>
            <a:r>
              <a:rPr lang="en-US" sz="2000" b="1" dirty="0">
                <a:solidFill>
                  <a:schemeClr val="bg1"/>
                </a:solidFill>
              </a:rPr>
              <a:t>};</a:t>
            </a:r>
          </a:p>
          <a:p>
            <a:endParaRPr lang="en-US" sz="2000" b="1" dirty="0">
              <a:solidFill>
                <a:schemeClr val="bg1"/>
              </a:solidFill>
            </a:endParaRPr>
          </a:p>
          <a:p>
            <a:r>
              <a:rPr lang="en-US" sz="2000" b="1" dirty="0" err="1">
                <a:solidFill>
                  <a:schemeClr val="bg1"/>
                </a:solidFill>
              </a:rPr>
              <a:t>registrationEndpoint</a:t>
            </a:r>
            <a:endParaRPr lang="en-US" sz="2000" b="1" dirty="0">
              <a:solidFill>
                <a:schemeClr val="bg1"/>
              </a:solidFill>
            </a:endParaRPr>
          </a:p>
          <a:p>
            <a:endParaRPr lang="en-US" sz="2000" b="1" dirty="0">
              <a:solidFill>
                <a:schemeClr val="bg1"/>
              </a:solidFill>
            </a:endParaRPr>
          </a:p>
          <a:p>
            <a:r>
              <a:rPr lang="en-US" sz="2000" b="1" dirty="0" err="1">
                <a:solidFill>
                  <a:schemeClr val="bg1"/>
                </a:solidFill>
              </a:rPr>
              <a:t>var</a:t>
            </a:r>
            <a:r>
              <a:rPr lang="en-US" sz="2000" b="1" dirty="0">
                <a:solidFill>
                  <a:schemeClr val="bg1"/>
                </a:solidFill>
              </a:rPr>
              <a:t> </a:t>
            </a:r>
            <a:r>
              <a:rPr lang="en-US" sz="2000" b="1" dirty="0" err="1">
                <a:solidFill>
                  <a:schemeClr val="bg1"/>
                </a:solidFill>
              </a:rPr>
              <a:t>authserver</a:t>
            </a:r>
            <a:r>
              <a:rPr lang="en-US" sz="2000" b="1" dirty="0">
                <a:solidFill>
                  <a:schemeClr val="bg1"/>
                </a:solidFill>
              </a:rPr>
              <a:t> =  {</a:t>
            </a:r>
          </a:p>
          <a:p>
            <a:r>
              <a:rPr lang="en-US" sz="2000" b="1" dirty="0">
                <a:solidFill>
                  <a:schemeClr val="bg1"/>
                </a:solidFill>
              </a:rPr>
              <a:t>     </a:t>
            </a:r>
          </a:p>
          <a:p>
            <a:r>
              <a:rPr lang="en-US" sz="2000" b="1" dirty="0">
                <a:solidFill>
                  <a:schemeClr val="bg1"/>
                </a:solidFill>
              </a:rPr>
              <a:t>       </a:t>
            </a:r>
            <a:r>
              <a:rPr lang="en-US" sz="2000" b="1" dirty="0" err="1">
                <a:solidFill>
                  <a:schemeClr val="bg1"/>
                </a:solidFill>
              </a:rPr>
              <a:t>authorizationEndpoint</a:t>
            </a:r>
            <a:r>
              <a:rPr lang="en-US" sz="2000" b="1" dirty="0">
                <a:solidFill>
                  <a:schemeClr val="bg1"/>
                </a:solidFill>
              </a:rPr>
              <a:t>: ‘http://</a:t>
            </a:r>
            <a:r>
              <a:rPr lang="en-US" sz="2000" b="1" dirty="0" smtClean="0">
                <a:solidFill>
                  <a:schemeClr val="bg1"/>
                </a:solidFill>
              </a:rPr>
              <a:t>localhost:9031/as/authorize.oauth2’,</a:t>
            </a:r>
            <a:endParaRPr lang="en-US" sz="2000" b="1" dirty="0">
              <a:solidFill>
                <a:schemeClr val="bg1"/>
              </a:solidFill>
            </a:endParaRPr>
          </a:p>
          <a:p>
            <a:r>
              <a:rPr lang="en-US" sz="2000" b="1" dirty="0">
                <a:solidFill>
                  <a:schemeClr val="bg1"/>
                </a:solidFill>
              </a:rPr>
              <a:t>       </a:t>
            </a:r>
            <a:r>
              <a:rPr lang="en-US" sz="2000" b="1" dirty="0" err="1">
                <a:solidFill>
                  <a:schemeClr val="bg1"/>
                </a:solidFill>
              </a:rPr>
              <a:t>tokenEndpoint</a:t>
            </a:r>
            <a:r>
              <a:rPr lang="en-US" sz="2000" b="1" dirty="0">
                <a:solidFill>
                  <a:schemeClr val="bg1"/>
                </a:solidFill>
              </a:rPr>
              <a:t>: ‘http://</a:t>
            </a:r>
            <a:r>
              <a:rPr lang="en-US" sz="2000" b="1" dirty="0" smtClean="0">
                <a:solidFill>
                  <a:schemeClr val="bg1"/>
                </a:solidFill>
              </a:rPr>
              <a:t>localhost:9001/as/token.oauth2’,</a:t>
            </a:r>
            <a:endParaRPr lang="en-US" sz="2000" b="1" dirty="0">
              <a:solidFill>
                <a:schemeClr val="bg1"/>
              </a:solidFill>
            </a:endParaRPr>
          </a:p>
          <a:p>
            <a:r>
              <a:rPr lang="en-US" sz="2000" b="1" dirty="0">
                <a:solidFill>
                  <a:schemeClr val="bg1"/>
                </a:solidFill>
              </a:rPr>
              <a:t>       </a:t>
            </a:r>
            <a:r>
              <a:rPr lang="en-US" sz="2000" b="1" dirty="0" err="1">
                <a:solidFill>
                  <a:schemeClr val="bg1"/>
                </a:solidFill>
              </a:rPr>
              <a:t>registrationEndpoint</a:t>
            </a:r>
            <a:r>
              <a:rPr lang="en-US" sz="2000" b="1" dirty="0">
                <a:solidFill>
                  <a:schemeClr val="bg1"/>
                </a:solidFill>
              </a:rPr>
              <a:t>: ‘http://</a:t>
            </a:r>
            <a:r>
              <a:rPr lang="en-US" sz="2000" b="1" dirty="0" smtClean="0">
                <a:solidFill>
                  <a:schemeClr val="bg1"/>
                </a:solidFill>
              </a:rPr>
              <a:t>localhost:9001/as/clients.oauth2’</a:t>
            </a:r>
            <a:endParaRPr lang="en-US" sz="2000" b="1" dirty="0">
              <a:solidFill>
                <a:schemeClr val="bg1"/>
              </a:solidFill>
            </a:endParaRPr>
          </a:p>
          <a:p>
            <a:r>
              <a:rPr lang="en-US" sz="2000" b="1" dirty="0">
                <a:solidFill>
                  <a:schemeClr val="bg1"/>
                </a:solidFill>
              </a:rPr>
              <a:t>};</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8" name="Freeform 8"/>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0" name="Freeform 10"/>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22" name="TextBox 21"/>
          <p:cNvSpPr txBox="1"/>
          <p:nvPr/>
        </p:nvSpPr>
        <p:spPr>
          <a:xfrm>
            <a:off x="685800" y="419100"/>
            <a:ext cx="9448800" cy="923330"/>
          </a:xfrm>
          <a:prstGeom prst="rect">
            <a:avLst/>
          </a:prstGeom>
          <a:noFill/>
        </p:spPr>
        <p:txBody>
          <a:bodyPr wrap="square" rtlCol="0">
            <a:spAutoFit/>
          </a:bodyPr>
          <a:lstStyle/>
          <a:p>
            <a:r>
              <a:rPr lang="en-US" sz="3600" b="1" u="sng" dirty="0">
                <a:solidFill>
                  <a:schemeClr val="bg1"/>
                </a:solidFill>
              </a:rPr>
              <a:t>Theft of client credentials </a:t>
            </a:r>
          </a:p>
          <a:p>
            <a:endParaRPr lang="en-US" dirty="0"/>
          </a:p>
        </p:txBody>
      </p:sp>
      <p:sp>
        <p:nvSpPr>
          <p:cNvPr id="23" name="TextBox 22"/>
          <p:cNvSpPr txBox="1"/>
          <p:nvPr/>
        </p:nvSpPr>
        <p:spPr>
          <a:xfrm>
            <a:off x="381000" y="1342430"/>
            <a:ext cx="17539241" cy="6217087"/>
          </a:xfrm>
          <a:prstGeom prst="rect">
            <a:avLst/>
          </a:prstGeom>
          <a:noFill/>
        </p:spPr>
        <p:txBody>
          <a:bodyPr wrap="square" rtlCol="0">
            <a:spAutoFit/>
          </a:bodyPr>
          <a:lstStyle/>
          <a:p>
            <a:r>
              <a:rPr lang="en-US" sz="2000" b="1" dirty="0">
                <a:solidFill>
                  <a:schemeClr val="bg1"/>
                </a:solidFill>
              </a:rPr>
              <a:t>Finally, we need to plug the dynamic registration request when the application first requests an </a:t>
            </a:r>
            <a:r>
              <a:rPr lang="en-US" sz="2000" b="1" dirty="0" err="1">
                <a:solidFill>
                  <a:schemeClr val="bg1"/>
                </a:solidFill>
              </a:rPr>
              <a:t>Oauth</a:t>
            </a:r>
            <a:r>
              <a:rPr lang="en-US" sz="2000" b="1" dirty="0">
                <a:solidFill>
                  <a:schemeClr val="bg1"/>
                </a:solidFill>
              </a:rPr>
              <a:t> token, if it doesn’t already have a client ID.</a:t>
            </a:r>
          </a:p>
          <a:p>
            <a:endParaRPr lang="en-US" sz="2000" b="1" dirty="0">
              <a:solidFill>
                <a:schemeClr val="bg1"/>
              </a:solidFill>
            </a:endParaRPr>
          </a:p>
          <a:p>
            <a:r>
              <a:rPr lang="en-US" sz="2000" b="1" dirty="0">
                <a:solidFill>
                  <a:schemeClr val="bg1"/>
                </a:solidFill>
              </a:rPr>
              <a:t>If (!</a:t>
            </a:r>
            <a:r>
              <a:rPr lang="en-US" sz="2000" b="1" dirty="0" err="1">
                <a:solidFill>
                  <a:schemeClr val="bg1"/>
                </a:solidFill>
              </a:rPr>
              <a:t>client.client_id</a:t>
            </a:r>
            <a:r>
              <a:rPr lang="en-US" sz="2000" b="1" dirty="0">
                <a:solidFill>
                  <a:schemeClr val="bg1"/>
                </a:solidFill>
              </a:rPr>
              <a:t>)  {</a:t>
            </a:r>
          </a:p>
          <a:p>
            <a:r>
              <a:rPr lang="en-US" sz="2000" b="1" dirty="0">
                <a:solidFill>
                  <a:schemeClr val="bg1"/>
                </a:solidFill>
              </a:rPr>
              <a:t>   $.</a:t>
            </a:r>
            <a:r>
              <a:rPr lang="en-US" sz="2000" b="1" dirty="0" err="1">
                <a:solidFill>
                  <a:schemeClr val="bg1"/>
                </a:solidFill>
              </a:rPr>
              <a:t>ajax</a:t>
            </a:r>
            <a:r>
              <a:rPr lang="en-US" sz="2000" b="1" dirty="0">
                <a:solidFill>
                  <a:schemeClr val="bg1"/>
                </a:solidFill>
              </a:rPr>
              <a:t>( {</a:t>
            </a:r>
          </a:p>
          <a:p>
            <a:r>
              <a:rPr lang="en-US" sz="2000" b="1" dirty="0">
                <a:solidFill>
                  <a:schemeClr val="bg1"/>
                </a:solidFill>
              </a:rPr>
              <a:t>               url: </a:t>
            </a:r>
            <a:r>
              <a:rPr lang="en-US" sz="2000" b="1" dirty="0" err="1">
                <a:solidFill>
                  <a:schemeClr val="bg1"/>
                </a:solidFill>
              </a:rPr>
              <a:t>authserver.registrationEndpoint</a:t>
            </a:r>
            <a:r>
              <a:rPr lang="en-US" sz="2000" b="1" dirty="0">
                <a:solidFill>
                  <a:schemeClr val="bg1"/>
                </a:solidFill>
              </a:rPr>
              <a:t>,</a:t>
            </a:r>
          </a:p>
          <a:p>
            <a:r>
              <a:rPr lang="en-US" sz="2000" b="1" dirty="0">
                <a:solidFill>
                  <a:schemeClr val="bg1"/>
                </a:solidFill>
              </a:rPr>
              <a:t>               type: ‘POST’,</a:t>
            </a:r>
          </a:p>
          <a:p>
            <a:r>
              <a:rPr lang="en-US" sz="2000" b="1" dirty="0">
                <a:solidFill>
                  <a:schemeClr val="bg1"/>
                </a:solidFill>
              </a:rPr>
              <a:t>               data: client,</a:t>
            </a:r>
          </a:p>
          <a:p>
            <a:r>
              <a:rPr lang="en-US" sz="2000" b="1" dirty="0">
                <a:solidFill>
                  <a:schemeClr val="bg1"/>
                </a:solidFill>
              </a:rPr>
              <a:t>               </a:t>
            </a:r>
            <a:r>
              <a:rPr lang="en-US" sz="2000" b="1" dirty="0" err="1">
                <a:solidFill>
                  <a:schemeClr val="bg1"/>
                </a:solidFill>
              </a:rPr>
              <a:t>crossDomain</a:t>
            </a:r>
            <a:r>
              <a:rPr lang="en-US" sz="2000" b="1" dirty="0">
                <a:solidFill>
                  <a:schemeClr val="bg1"/>
                </a:solidFill>
              </a:rPr>
              <a:t>: true,</a:t>
            </a:r>
          </a:p>
          <a:p>
            <a:r>
              <a:rPr lang="en-US" sz="2000" b="1" dirty="0">
                <a:solidFill>
                  <a:schemeClr val="bg1"/>
                </a:solidFill>
              </a:rPr>
              <a:t>               </a:t>
            </a:r>
            <a:r>
              <a:rPr lang="en-US" sz="2000" b="1" dirty="0" err="1">
                <a:solidFill>
                  <a:schemeClr val="bg1"/>
                </a:solidFill>
              </a:rPr>
              <a:t>dataType</a:t>
            </a:r>
            <a:r>
              <a:rPr lang="en-US" sz="2000" b="1" dirty="0">
                <a:solidFill>
                  <a:schemeClr val="bg1"/>
                </a:solidFill>
              </a:rPr>
              <a:t>: ‘</a:t>
            </a:r>
            <a:r>
              <a:rPr lang="en-US" sz="2000" b="1" dirty="0" err="1">
                <a:solidFill>
                  <a:schemeClr val="bg1"/>
                </a:solidFill>
              </a:rPr>
              <a:t>json</a:t>
            </a:r>
            <a:r>
              <a:rPr lang="en-US" sz="2000" b="1" dirty="0">
                <a:solidFill>
                  <a:schemeClr val="bg1"/>
                </a:solidFill>
              </a:rPr>
              <a:t>’</a:t>
            </a:r>
          </a:p>
          <a:p>
            <a:r>
              <a:rPr lang="en-US" sz="2000" b="1" dirty="0">
                <a:solidFill>
                  <a:schemeClr val="bg1"/>
                </a:solidFill>
              </a:rPr>
              <a:t>}).done(functional(data)   {</a:t>
            </a:r>
          </a:p>
          <a:p>
            <a:r>
              <a:rPr lang="en-US" sz="2000" b="1" dirty="0">
                <a:solidFill>
                  <a:schemeClr val="bg1"/>
                </a:solidFill>
              </a:rPr>
              <a:t>                                              </a:t>
            </a:r>
            <a:r>
              <a:rPr lang="en-US" sz="2000" b="1" dirty="0" err="1">
                <a:solidFill>
                  <a:schemeClr val="bg1"/>
                </a:solidFill>
              </a:rPr>
              <a:t>client.client_id</a:t>
            </a:r>
            <a:r>
              <a:rPr lang="en-US" sz="2000" b="1" dirty="0">
                <a:solidFill>
                  <a:schemeClr val="bg1"/>
                </a:solidFill>
              </a:rPr>
              <a:t> = </a:t>
            </a:r>
            <a:r>
              <a:rPr lang="en-US" sz="2000" b="1" dirty="0" err="1">
                <a:solidFill>
                  <a:schemeClr val="bg1"/>
                </a:solidFill>
              </a:rPr>
              <a:t>data.client_id</a:t>
            </a:r>
            <a:r>
              <a:rPr lang="en-US" sz="2000" b="1" dirty="0">
                <a:solidFill>
                  <a:schemeClr val="bg1"/>
                </a:solidFill>
              </a:rPr>
              <a:t>;</a:t>
            </a:r>
          </a:p>
          <a:p>
            <a:r>
              <a:rPr lang="en-US" sz="2000" b="1" dirty="0">
                <a:solidFill>
                  <a:schemeClr val="bg1"/>
                </a:solidFill>
              </a:rPr>
              <a:t>                                              </a:t>
            </a:r>
            <a:r>
              <a:rPr lang="en-US" sz="2000" b="1" dirty="0" err="1">
                <a:solidFill>
                  <a:schemeClr val="bg1"/>
                </a:solidFill>
              </a:rPr>
              <a:t>client.client_secret</a:t>
            </a:r>
            <a:r>
              <a:rPr lang="en-US" sz="2000" b="1" dirty="0">
                <a:solidFill>
                  <a:schemeClr val="bg1"/>
                </a:solidFill>
              </a:rPr>
              <a:t>  = </a:t>
            </a:r>
            <a:r>
              <a:rPr lang="en-US" sz="2000" b="1" dirty="0" err="1">
                <a:solidFill>
                  <a:schemeClr val="bg1"/>
                </a:solidFill>
              </a:rPr>
              <a:t>data.client_secret</a:t>
            </a:r>
            <a:r>
              <a:rPr lang="en-US" sz="2000" b="1" dirty="0">
                <a:solidFill>
                  <a:schemeClr val="bg1"/>
                </a:solidFill>
              </a:rPr>
              <a:t>;</a:t>
            </a:r>
          </a:p>
          <a:p>
            <a:r>
              <a:rPr lang="en-US" sz="2000" b="1" dirty="0">
                <a:solidFill>
                  <a:schemeClr val="bg1"/>
                </a:solidFill>
              </a:rPr>
              <a:t>}).fail(function() {</a:t>
            </a:r>
          </a:p>
          <a:p>
            <a:r>
              <a:rPr lang="en-US" sz="2000" b="1" dirty="0">
                <a:solidFill>
                  <a:schemeClr val="bg1"/>
                </a:solidFill>
              </a:rPr>
              <a:t>         $(‘.</a:t>
            </a:r>
            <a:r>
              <a:rPr lang="en-US" sz="2000" b="1" dirty="0" err="1">
                <a:solidFill>
                  <a:schemeClr val="bg1"/>
                </a:solidFill>
              </a:rPr>
              <a:t>oauth</a:t>
            </a:r>
            <a:r>
              <a:rPr lang="en-US" sz="2000" b="1" dirty="0">
                <a:solidFill>
                  <a:schemeClr val="bg1"/>
                </a:solidFill>
              </a:rPr>
              <a:t>-protected-resource’).text(‘Error while fetching registration endpoint’);</a:t>
            </a:r>
          </a:p>
          <a:p>
            <a:r>
              <a:rPr lang="en-US" sz="2000" b="1" dirty="0">
                <a:solidFill>
                  <a:schemeClr val="bg1"/>
                </a:solidFill>
              </a:rPr>
              <a:t>});</a:t>
            </a:r>
          </a:p>
          <a:p>
            <a:endParaRPr lang="en-US" sz="2000" b="1" dirty="0">
              <a:solidFill>
                <a:schemeClr val="bg1"/>
              </a:solidFill>
            </a:endParaRPr>
          </a:p>
          <a:p>
            <a:endParaRPr lang="en-US" sz="2000" b="1" dirty="0">
              <a:solidFill>
                <a:schemeClr val="bg1"/>
              </a:solidFill>
            </a:endParaRPr>
          </a:p>
          <a:p>
            <a:r>
              <a:rPr lang="en-US" sz="2000" b="1" dirty="0">
                <a:solidFill>
                  <a:schemeClr val="bg1"/>
                </a:solidFill>
              </a:rPr>
              <a:t>So basically after this, both the </a:t>
            </a:r>
            <a:r>
              <a:rPr lang="en-US" sz="2000" b="1" dirty="0" err="1">
                <a:solidFill>
                  <a:schemeClr val="bg1"/>
                </a:solidFill>
              </a:rPr>
              <a:t>client_id</a:t>
            </a:r>
            <a:r>
              <a:rPr lang="en-US" sz="2000" b="1" dirty="0">
                <a:solidFill>
                  <a:schemeClr val="bg1"/>
                </a:solidFill>
              </a:rPr>
              <a:t> and </a:t>
            </a:r>
            <a:r>
              <a:rPr lang="en-US" sz="2000" b="1" dirty="0" err="1">
                <a:solidFill>
                  <a:schemeClr val="bg1"/>
                </a:solidFill>
              </a:rPr>
              <a:t>client_secret</a:t>
            </a:r>
            <a:r>
              <a:rPr lang="en-US" sz="2000" b="1" dirty="0">
                <a:solidFill>
                  <a:schemeClr val="bg1"/>
                </a:solidFill>
              </a:rPr>
              <a:t> have been freshly generated, and these will be different for any instance of the native application. This will solve the issue of having </a:t>
            </a:r>
            <a:r>
              <a:rPr lang="en-US" sz="2000" b="1" dirty="0" err="1">
                <a:solidFill>
                  <a:schemeClr val="bg1"/>
                </a:solidFill>
              </a:rPr>
              <a:t>client_secret</a:t>
            </a:r>
            <a:r>
              <a:rPr lang="en-US" sz="2000" b="1" dirty="0">
                <a:solidFill>
                  <a:schemeClr val="bg1"/>
                </a:solidFill>
              </a:rPr>
              <a:t> shipped with the native application artifact.</a:t>
            </a:r>
          </a:p>
          <a:p>
            <a:endParaRPr lang="en-US" b="1" dirty="0">
              <a:solidFill>
                <a:schemeClr val="bg1"/>
              </a:solidFill>
            </a:endParaRPr>
          </a:p>
        </p:txBody>
      </p:sp>
    </p:spTree>
    <p:extLst>
      <p:ext uri="{BB962C8B-B14F-4D97-AF65-F5344CB8AC3E}">
        <p14:creationId xmlns:p14="http://schemas.microsoft.com/office/powerpoint/2010/main" val="401414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85800" y="3284518"/>
            <a:ext cx="6033363" cy="2539157"/>
          </a:xfrm>
          <a:prstGeom prst="rect">
            <a:avLst/>
          </a:prstGeom>
        </p:spPr>
        <p:txBody>
          <a:bodyPr lIns="0" tIns="0" rIns="0" bIns="0" rtlCol="0" anchor="t">
            <a:spAutoFit/>
          </a:bodyPr>
          <a:lstStyle/>
          <a:p>
            <a:pPr>
              <a:lnSpc>
                <a:spcPts val="6553"/>
              </a:lnSpc>
              <a:spcBef>
                <a:spcPct val="0"/>
              </a:spcBef>
            </a:pPr>
            <a:r>
              <a:rPr lang="en-US" sz="4800" b="1" dirty="0">
                <a:solidFill>
                  <a:schemeClr val="bg1"/>
                </a:solidFill>
              </a:rPr>
              <a:t>Registration of the redirect URI </a:t>
            </a:r>
            <a:endParaRPr lang="en-US" sz="4800" dirty="0">
              <a:solidFill>
                <a:schemeClr val="bg1"/>
              </a:solidFill>
            </a:endParaRPr>
          </a:p>
          <a:p>
            <a:pPr marL="0" lvl="0" indent="0" algn="l">
              <a:lnSpc>
                <a:spcPts val="6553"/>
              </a:lnSpc>
              <a:spcBef>
                <a:spcPct val="0"/>
              </a:spcBef>
            </a:pPr>
            <a:endParaRPr lang="en-US" sz="4680" dirty="0">
              <a:solidFill>
                <a:srgbClr val="FDFDFD"/>
              </a:solidFill>
              <a:latin typeface="Open Sans Extra Bold"/>
              <a:ea typeface="Open Sans Extra Bold"/>
              <a:cs typeface="Open Sans Extra Bold"/>
              <a:sym typeface="Open Sans Extra Bold"/>
            </a:endParaRP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03</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smtClean="0">
                <a:solidFill>
                  <a:srgbClr val="FDFDFD"/>
                </a:solidFill>
                <a:latin typeface="Open Sans Extra Bold"/>
                <a:ea typeface="Open Sans Extra Bold"/>
                <a:cs typeface="Open Sans Extra Bold"/>
                <a:sym typeface="Open Sans Extra Bold"/>
              </a:rPr>
              <a:t>4</a:t>
            </a:r>
            <a:endParaRPr lang="en-US" sz="4784" dirty="0">
              <a:solidFill>
                <a:srgbClr val="FDFDFD"/>
              </a:solidFill>
              <a:latin typeface="Open Sans Extra Bold"/>
              <a:ea typeface="Open Sans Extra Bold"/>
              <a:cs typeface="Open Sans Extra Bold"/>
              <a:sym typeface="Open Sans Extra Bold"/>
            </a:endParaRP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4" name="TextBox 33"/>
          <p:cNvSpPr txBox="1"/>
          <p:nvPr/>
        </p:nvSpPr>
        <p:spPr>
          <a:xfrm>
            <a:off x="8763158" y="342900"/>
            <a:ext cx="9067641" cy="9233297"/>
          </a:xfrm>
          <a:prstGeom prst="rect">
            <a:avLst/>
          </a:prstGeom>
          <a:noFill/>
        </p:spPr>
        <p:txBody>
          <a:bodyPr wrap="square" rtlCol="0">
            <a:spAutoFit/>
          </a:bodyPr>
          <a:lstStyle/>
          <a:p>
            <a:r>
              <a:rPr lang="en-US" sz="2400" b="1" dirty="0"/>
              <a:t>It is extremely important to pay particular attention when choosing the registered  </a:t>
            </a:r>
            <a:r>
              <a:rPr lang="en-US" sz="2400" b="1" dirty="0" err="1"/>
              <a:t>redirect_uri</a:t>
            </a:r>
            <a:r>
              <a:rPr lang="en-US" sz="2400" b="1" dirty="0"/>
              <a:t> when the new </a:t>
            </a:r>
            <a:r>
              <a:rPr lang="en-US" sz="2400" b="1" dirty="0" err="1"/>
              <a:t>Oauth</a:t>
            </a:r>
            <a:r>
              <a:rPr lang="en-US" sz="2400" b="1" dirty="0"/>
              <a:t> client is created at the authorization server, specifically the </a:t>
            </a:r>
            <a:r>
              <a:rPr lang="en-US" sz="2400" b="1" dirty="0" err="1"/>
              <a:t>redirect_uri</a:t>
            </a:r>
            <a:r>
              <a:rPr lang="en-US" sz="2400" b="1" dirty="0"/>
              <a:t> must be as specific as it can be</a:t>
            </a:r>
            <a:r>
              <a:rPr lang="en-US" sz="2400" b="1" dirty="0" smtClean="0"/>
              <a:t>.</a:t>
            </a:r>
          </a:p>
          <a:p>
            <a:endParaRPr lang="en-US" sz="2400" b="1" dirty="0"/>
          </a:p>
          <a:p>
            <a:r>
              <a:rPr lang="en-US" sz="2400" b="1" dirty="0"/>
              <a:t>For example, if your </a:t>
            </a:r>
            <a:r>
              <a:rPr lang="en-US" sz="2400" b="1" dirty="0" err="1"/>
              <a:t>Oauth</a:t>
            </a:r>
            <a:r>
              <a:rPr lang="en-US" sz="2400" b="1" dirty="0"/>
              <a:t> client’s callback is</a:t>
            </a:r>
          </a:p>
          <a:p>
            <a:r>
              <a:rPr lang="en-US" sz="2400" b="1" dirty="0">
                <a:hlinkClick r:id="rId2"/>
              </a:rPr>
              <a:t>https://</a:t>
            </a:r>
            <a:r>
              <a:rPr lang="en-US" sz="2400" b="1" dirty="0" smtClean="0">
                <a:hlinkClick r:id="rId2"/>
              </a:rPr>
              <a:t>youroauthclient.com/oauth/oauthprovider/callback</a:t>
            </a:r>
            <a:endParaRPr lang="en-US" sz="2400" b="1" dirty="0" smtClean="0"/>
          </a:p>
          <a:p>
            <a:endParaRPr lang="en-US" sz="2400" b="1" dirty="0"/>
          </a:p>
          <a:p>
            <a:r>
              <a:rPr lang="en-US" sz="2400" b="1" dirty="0"/>
              <a:t>Then register the entire </a:t>
            </a:r>
            <a:r>
              <a:rPr lang="en-US" sz="2400" b="1" dirty="0" err="1"/>
              <a:t>url</a:t>
            </a:r>
            <a:r>
              <a:rPr lang="en-US" sz="2400" b="1" dirty="0"/>
              <a:t> at authorization server</a:t>
            </a:r>
          </a:p>
          <a:p>
            <a:r>
              <a:rPr lang="en-US" sz="2400" b="1" dirty="0">
                <a:solidFill>
                  <a:srgbClr val="FF0000"/>
                </a:solidFill>
              </a:rPr>
              <a:t>Not only the domain </a:t>
            </a:r>
            <a:r>
              <a:rPr lang="en-US" sz="2400" b="1" dirty="0"/>
              <a:t>(</a:t>
            </a:r>
            <a:r>
              <a:rPr lang="en-US" sz="2400" b="1" dirty="0">
                <a:hlinkClick r:id="rId3"/>
              </a:rPr>
              <a:t>https://youroauthclient.com</a:t>
            </a:r>
            <a:r>
              <a:rPr lang="en-US" sz="2400" b="1" dirty="0"/>
              <a:t>)</a:t>
            </a:r>
          </a:p>
          <a:p>
            <a:r>
              <a:rPr lang="en-US" sz="2400" b="1" dirty="0">
                <a:solidFill>
                  <a:srgbClr val="FF0000"/>
                </a:solidFill>
              </a:rPr>
              <a:t>Not only part of the path (</a:t>
            </a:r>
            <a:r>
              <a:rPr lang="en-US" sz="2400" b="1" dirty="0">
                <a:solidFill>
                  <a:srgbClr val="FF0000"/>
                </a:solidFill>
                <a:hlinkClick r:id="rId4"/>
              </a:rPr>
              <a:t>https://youroauthclient.com/oauth</a:t>
            </a:r>
            <a:r>
              <a:rPr lang="en-US" sz="2400" b="1" dirty="0">
                <a:solidFill>
                  <a:srgbClr val="FF0000"/>
                </a:solidFill>
              </a:rPr>
              <a:t>)</a:t>
            </a:r>
          </a:p>
          <a:p>
            <a:endParaRPr lang="en-US" sz="2400" b="1" dirty="0">
              <a:solidFill>
                <a:srgbClr val="FF0000"/>
              </a:solidFill>
            </a:endParaRPr>
          </a:p>
          <a:p>
            <a:r>
              <a:rPr lang="en-US" sz="2400" b="1" dirty="0"/>
              <a:t>If you’re not careful with </a:t>
            </a:r>
            <a:r>
              <a:rPr lang="en-US" sz="2400" b="1" dirty="0" err="1"/>
              <a:t>redirect_uri</a:t>
            </a:r>
            <a:r>
              <a:rPr lang="en-US" sz="2400" b="1" dirty="0"/>
              <a:t> registration requirements, token hijacking attacks become significantly easier than you might think. Even big players with professional security audits have done It wrong.</a:t>
            </a:r>
          </a:p>
          <a:p>
            <a:r>
              <a:rPr lang="en-US" sz="2400" b="1" dirty="0"/>
              <a:t>The main reasons behind this is that sometimes authorization servers use different </a:t>
            </a:r>
            <a:r>
              <a:rPr lang="en-US" sz="2400" b="1" dirty="0" err="1"/>
              <a:t>redirect_uri</a:t>
            </a:r>
            <a:r>
              <a:rPr lang="en-US" sz="2400" b="1" dirty="0"/>
              <a:t> validation policies</a:t>
            </a:r>
            <a:r>
              <a:rPr lang="en-US" sz="2400" b="1" dirty="0" smtClean="0"/>
              <a:t>.</a:t>
            </a:r>
          </a:p>
          <a:p>
            <a:endParaRPr lang="en-US" sz="2400" b="1" dirty="0"/>
          </a:p>
          <a:p>
            <a:r>
              <a:rPr lang="en-US" sz="2400" b="1" dirty="0">
                <a:solidFill>
                  <a:srgbClr val="0070C0"/>
                </a:solidFill>
              </a:rPr>
              <a:t>The only reliably safe validation method the authorization server should adopt is exact matching</a:t>
            </a:r>
            <a:r>
              <a:rPr lang="en-US" sz="2400" b="1" dirty="0" smtClean="0">
                <a:solidFill>
                  <a:srgbClr val="0070C0"/>
                </a:solidFill>
              </a:rPr>
              <a:t>.</a:t>
            </a:r>
          </a:p>
          <a:p>
            <a:endParaRPr lang="en-US" sz="2400" b="1" dirty="0">
              <a:solidFill>
                <a:srgbClr val="0070C0"/>
              </a:solidFill>
            </a:endParaRPr>
          </a:p>
          <a:p>
            <a:r>
              <a:rPr lang="en-US" sz="2400" b="1" dirty="0"/>
              <a:t>All the other potential solutions, based on regular expressions or allowing </a:t>
            </a:r>
            <a:r>
              <a:rPr lang="en-US" sz="2400" b="1" dirty="0">
                <a:solidFill>
                  <a:srgbClr val="FFC000"/>
                </a:solidFill>
              </a:rPr>
              <a:t>subdirectories</a:t>
            </a:r>
            <a:r>
              <a:rPr lang="en-US" sz="2400" b="1" dirty="0"/>
              <a:t> of the registered </a:t>
            </a:r>
            <a:r>
              <a:rPr lang="en-US" sz="2400" b="1" dirty="0" err="1"/>
              <a:t>redirect_uri</a:t>
            </a:r>
            <a:r>
              <a:rPr lang="en-US" sz="2400" b="1" dirty="0"/>
              <a:t>, are suboptimal and sometimes even dangerous.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sp>
        <p:nvSpPr>
          <p:cNvPr id="39" name="TextBox 38"/>
          <p:cNvSpPr txBox="1"/>
          <p:nvPr/>
        </p:nvSpPr>
        <p:spPr>
          <a:xfrm>
            <a:off x="609600" y="495300"/>
            <a:ext cx="17221200" cy="1477328"/>
          </a:xfrm>
          <a:prstGeom prst="rect">
            <a:avLst/>
          </a:prstGeom>
          <a:noFill/>
        </p:spPr>
        <p:txBody>
          <a:bodyPr wrap="square" rtlCol="0">
            <a:spAutoFit/>
          </a:bodyPr>
          <a:lstStyle/>
          <a:p>
            <a:r>
              <a:rPr lang="en-US" sz="2400" b="1" dirty="0"/>
              <a:t>To better understand what allowing subdirectory validation policy means in this case, see below table.</a:t>
            </a:r>
          </a:p>
          <a:p>
            <a:endParaRPr lang="en-US" sz="2400" dirty="0"/>
          </a:p>
          <a:p>
            <a:r>
              <a:rPr lang="en-US" sz="2400" b="1" dirty="0"/>
              <a:t>Table 1.1 Allowing subdirectory validation policy</a:t>
            </a:r>
          </a:p>
          <a:p>
            <a:endParaRPr lang="en-US"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14500"/>
            <a:ext cx="11227261" cy="3276600"/>
          </a:xfrm>
          <a:prstGeom prst="rect">
            <a:avLst/>
          </a:prstGeom>
        </p:spPr>
      </p:pic>
      <p:sp>
        <p:nvSpPr>
          <p:cNvPr id="42" name="TextBox 41"/>
          <p:cNvSpPr txBox="1"/>
          <p:nvPr/>
        </p:nvSpPr>
        <p:spPr>
          <a:xfrm>
            <a:off x="609600" y="5372100"/>
            <a:ext cx="17221200" cy="2585323"/>
          </a:xfrm>
          <a:prstGeom prst="rect">
            <a:avLst/>
          </a:prstGeom>
          <a:noFill/>
        </p:spPr>
        <p:txBody>
          <a:bodyPr wrap="square" rtlCol="0">
            <a:spAutoFit/>
          </a:bodyPr>
          <a:lstStyle/>
          <a:p>
            <a:r>
              <a:rPr lang="en-US" sz="2400" b="1" dirty="0"/>
              <a:t>As seen in the table, when </a:t>
            </a:r>
            <a:r>
              <a:rPr lang="en-US" sz="2400" b="1" dirty="0" err="1"/>
              <a:t>Oauth</a:t>
            </a:r>
            <a:r>
              <a:rPr lang="en-US" sz="2400" b="1" dirty="0"/>
              <a:t> provider uses the </a:t>
            </a:r>
            <a:r>
              <a:rPr lang="en-US" sz="2400" b="1" i="1" dirty="0">
                <a:solidFill>
                  <a:srgbClr val="FFC000"/>
                </a:solidFill>
              </a:rPr>
              <a:t>allowing subdirectory </a:t>
            </a:r>
            <a:r>
              <a:rPr lang="en-US" sz="2400" b="1" dirty="0"/>
              <a:t>method for matching the </a:t>
            </a:r>
            <a:r>
              <a:rPr lang="en-US" sz="2400" b="1" dirty="0" err="1"/>
              <a:t>redirect_uri</a:t>
            </a:r>
            <a:r>
              <a:rPr lang="en-US" sz="2400" b="1" dirty="0"/>
              <a:t>, there is certain flexibility on the </a:t>
            </a:r>
            <a:r>
              <a:rPr lang="en-US" sz="2400" b="1" dirty="0" err="1"/>
              <a:t>redirect_uri</a:t>
            </a:r>
            <a:r>
              <a:rPr lang="en-US" sz="2400" b="1" dirty="0"/>
              <a:t> request parameter</a:t>
            </a:r>
            <a:r>
              <a:rPr lang="en-US" sz="2400" b="1" dirty="0" smtClean="0"/>
              <a:t>.</a:t>
            </a:r>
          </a:p>
          <a:p>
            <a:endParaRPr lang="en-US" sz="2400" b="1" dirty="0"/>
          </a:p>
          <a:p>
            <a:r>
              <a:rPr lang="en-US" sz="2400" b="1" dirty="0"/>
              <a:t>Now it isn’t necessarily true that having an authorization server that uses the allowing subdirectory validation strategy is bad, on its own. But when combined with an </a:t>
            </a:r>
            <a:r>
              <a:rPr lang="en-US" sz="2400" b="1" dirty="0" err="1"/>
              <a:t>Oauth</a:t>
            </a:r>
            <a:r>
              <a:rPr lang="en-US" sz="2400" b="1" dirty="0"/>
              <a:t> client registering a “too loose” </a:t>
            </a:r>
            <a:r>
              <a:rPr lang="en-US" sz="2400" b="1" dirty="0" err="1"/>
              <a:t>redirect_uri</a:t>
            </a:r>
            <a:r>
              <a:rPr lang="en-US" sz="2400" b="1" dirty="0"/>
              <a:t>, this is indeed lethal. In addition, the larger the </a:t>
            </a:r>
            <a:r>
              <a:rPr lang="en-US" sz="2400" b="1" dirty="0" err="1"/>
              <a:t>Oauth</a:t>
            </a:r>
            <a:r>
              <a:rPr lang="en-US" sz="2400" b="1" dirty="0"/>
              <a:t> client’s internet exposure, the easier it is to find a loophole to exploit this vulnerability.</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3012</Words>
  <Application>Microsoft Office PowerPoint</Application>
  <PresentationFormat>Custom</PresentationFormat>
  <Paragraphs>205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Open Sans Extra Bold</vt:lpstr>
      <vt:lpstr>Poppins</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DELL</dc:creator>
  <cp:lastModifiedBy>DELL</cp:lastModifiedBy>
  <cp:revision>8</cp:revision>
  <dcterms:created xsi:type="dcterms:W3CDTF">2006-08-16T00:00:00Z</dcterms:created>
  <dcterms:modified xsi:type="dcterms:W3CDTF">2024-12-22T11:12:38Z</dcterms:modified>
  <dc:identifier>DAGaAkRCS0M</dc:identifier>
</cp:coreProperties>
</file>